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6" r:id="rId5"/>
    <p:sldId id="257" r:id="rId6"/>
    <p:sldId id="269" r:id="rId7"/>
    <p:sldId id="258" r:id="rId8"/>
    <p:sldId id="260" r:id="rId9"/>
    <p:sldId id="266" r:id="rId10"/>
    <p:sldId id="262" r:id="rId11"/>
    <p:sldId id="263" r:id="rId12"/>
    <p:sldId id="265" r:id="rId13"/>
    <p:sldId id="267" r:id="rId14"/>
    <p:sldId id="268" r:id="rId15"/>
    <p:sldId id="264" r:id="rId16"/>
    <p:sldId id="261" r:id="rId17"/>
    <p:sldId id="259"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B33"/>
    <a:srgbClr val="256291"/>
    <a:srgbClr val="0088CC"/>
    <a:srgbClr val="57AAAE"/>
    <a:srgbClr val="CFF8D6"/>
    <a:srgbClr val="77777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25"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62758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195085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37373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65594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85083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103285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8567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0508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80745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58662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כ"ב/אלול/תשע"ט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66871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71AC90-9C05-46CF-A7A3-018F3C965B06}" type="datetimeFigureOut">
              <a:rPr lang="he-IL" smtClean="0"/>
              <a:t>כ"ב/אלול/תשע"ט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FB0DB5-132B-4817-B8E3-D15939C3BB28}" type="slidenum">
              <a:rPr lang="he-IL" smtClean="0"/>
              <a:t>‹#›</a:t>
            </a:fld>
            <a:endParaRPr lang="he-IL"/>
          </a:p>
        </p:txBody>
      </p:sp>
    </p:spTree>
    <p:extLst>
      <p:ext uri="{BB962C8B-B14F-4D97-AF65-F5344CB8AC3E}">
        <p14:creationId xmlns:p14="http://schemas.microsoft.com/office/powerpoint/2010/main" val="395248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066969" y="4992917"/>
            <a:ext cx="4601029" cy="646331"/>
          </a:xfrm>
          <a:prstGeom prst="rect">
            <a:avLst/>
          </a:prstGeom>
          <a:noFill/>
        </p:spPr>
        <p:txBody>
          <a:bodyPr wrap="square" rtlCol="1">
            <a:spAutoFit/>
          </a:bodyPr>
          <a:lstStyle/>
          <a:p>
            <a:r>
              <a:rPr lang="he-IL" sz="3600" dirty="0" smtClean="0">
                <a:solidFill>
                  <a:srgbClr val="0088CC"/>
                </a:solidFill>
                <a:latin typeface="Guttman Yad-Brush" panose="02010401010101010101" pitchFamily="2" charset="-79"/>
                <a:cs typeface="Guttman Yad-Brush" panose="02010401010101010101" pitchFamily="2" charset="-79"/>
              </a:rPr>
              <a:t>דו"ח סטטוס שנה א</a:t>
            </a:r>
            <a:endParaRPr lang="he-IL" sz="3600" dirty="0">
              <a:solidFill>
                <a:srgbClr val="0088CC"/>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93921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52920" y="327306"/>
            <a:ext cx="2624361"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ההורים</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1071653887"/>
              </p:ext>
            </p:extLst>
          </p:nvPr>
        </p:nvGraphicFramePr>
        <p:xfrm>
          <a:off x="723330" y="1014302"/>
          <a:ext cx="10194878" cy="530860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Segoe UI" panose="020B0502040204020203" pitchFamily="34" charset="0"/>
                        </a:rPr>
                        <a:t>יעדי שנה א</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הערות</a:t>
                      </a:r>
                    </a:p>
                    <a:p>
                      <a:pPr rtl="1"/>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rowSpan="2">
                  <a:txBody>
                    <a:bodyPr/>
                    <a:lstStyle/>
                    <a:p>
                      <a:pPr algn="ctr" rtl="1">
                        <a:lnSpc>
                          <a:spcPct val="200000"/>
                        </a:lnSpc>
                      </a:pPr>
                      <a:r>
                        <a:rPr lang="he-IL" b="1" dirty="0" smtClean="0">
                          <a:latin typeface="Segoe UI" panose="020B0502040204020203" pitchFamily="34" charset="0"/>
                          <a:cs typeface="+mn-cs"/>
                        </a:rPr>
                        <a:t>ההורים מזהים את מערך השירותים </a:t>
                      </a:r>
                      <a:r>
                        <a:rPr lang="he-IL" b="1" dirty="0" err="1" smtClean="0">
                          <a:latin typeface="Segoe UI" panose="020B0502040204020203" pitchFamily="34" charset="0"/>
                          <a:cs typeface="+mn-cs"/>
                        </a:rPr>
                        <a:t>הרשותי</a:t>
                      </a:r>
                      <a:r>
                        <a:rPr lang="he-IL" b="1" dirty="0" smtClean="0">
                          <a:latin typeface="Segoe UI" panose="020B0502040204020203" pitchFamily="34" charset="0"/>
                          <a:cs typeface="+mn-cs"/>
                        </a:rPr>
                        <a:t> ככתובת מקצועית רלוונטית לכל מנעד </a:t>
                      </a:r>
                      <a:r>
                        <a:rPr lang="he-IL" b="1" dirty="0" smtClean="0">
                          <a:latin typeface="Segoe UI" panose="020B0502040204020203" pitchFamily="34" charset="0"/>
                          <a:cs typeface="+mn-cs"/>
                        </a:rPr>
                        <a:t>הצרכים </a:t>
                      </a:r>
                      <a:r>
                        <a:rPr lang="he-IL" b="1" dirty="0" smtClean="0">
                          <a:latin typeface="Segoe UI" panose="020B0502040204020203" pitchFamily="34" charset="0"/>
                          <a:cs typeface="+mn-cs"/>
                        </a:rPr>
                        <a:t>שלהם ושל ילדיהם בגיל הינקות</a:t>
                      </a:r>
                      <a:endParaRPr lang="he-IL" b="1" dirty="0">
                        <a:latin typeface="Segoe UI" panose="020B0502040204020203" pitchFamily="34" charset="0"/>
                        <a:cs typeface="+mn-cs"/>
                      </a:endParaRPr>
                    </a:p>
                  </a:txBody>
                  <a:tcPr anchor="ctr"/>
                </a:tc>
                <a:tc>
                  <a:txBody>
                    <a:bodyPr/>
                    <a:lstStyle/>
                    <a:p>
                      <a:pPr rtl="1"/>
                      <a:r>
                        <a:rPr lang="he-IL" b="1" dirty="0" smtClean="0">
                          <a:latin typeface="Segoe UI" panose="020B0502040204020203" pitchFamily="34" charset="0"/>
                          <a:cs typeface="+mn-cs"/>
                        </a:rPr>
                        <a:t>גיוס</a:t>
                      </a:r>
                      <a:r>
                        <a:rPr lang="he-IL" b="1" baseline="0" dirty="0" smtClean="0">
                          <a:latin typeface="Segoe UI" panose="020B0502040204020203" pitchFamily="34" charset="0"/>
                          <a:cs typeface="+mn-cs"/>
                        </a:rPr>
                        <a:t> מומחית ינקות</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הושלם</a:t>
                      </a:r>
                      <a:endParaRPr lang="he-IL" dirty="0">
                        <a:latin typeface="Segoe UI" panose="020B0502040204020203" pitchFamily="34" charset="0"/>
                        <a:cs typeface="+mn-cs"/>
                      </a:endParaRPr>
                    </a:p>
                  </a:txBody>
                  <a:tcPr/>
                </a:tc>
                <a:tc>
                  <a:txBody>
                    <a:bodyPr/>
                    <a:lstStyle/>
                    <a:p>
                      <a:pPr rtl="1"/>
                      <a:endParaRPr lang="he-IL" dirty="0">
                        <a:latin typeface="Segoe UI" panose="020B0502040204020203" pitchFamily="34" charset="0"/>
                        <a:cs typeface="+mn-cs"/>
                      </a:endParaRPr>
                    </a:p>
                  </a:txBody>
                  <a:tcPr/>
                </a:tc>
                <a:extLst>
                  <a:ext uri="{0D108BD9-81ED-4DB2-BD59-A6C34878D82A}">
                    <a16:rowId xmlns:a16="http://schemas.microsoft.com/office/drawing/2014/main" val="3719023904"/>
                  </a:ext>
                </a:extLst>
              </a:tr>
              <a:tr h="370840">
                <a:tc vMerge="1">
                  <a:txBody>
                    <a:bodyPr/>
                    <a:lstStyle/>
                    <a:p>
                      <a:pPr rtl="1"/>
                      <a:endParaRPr lang="he-IL" b="1" dirty="0">
                        <a:latin typeface="Segoe UI" panose="020B0502040204020203" pitchFamily="34" charset="0"/>
                        <a:cs typeface="+mn-cs"/>
                      </a:endParaRPr>
                    </a:p>
                  </a:txBody>
                  <a:tcPr/>
                </a:tc>
                <a:tc>
                  <a:txBody>
                    <a:bodyPr/>
                    <a:lstStyle/>
                    <a:p>
                      <a:pPr rtl="1"/>
                      <a:r>
                        <a:rPr lang="he-IL" b="1" dirty="0" smtClean="0">
                          <a:latin typeface="Segoe UI" panose="020B0502040204020203" pitchFamily="34" charset="0"/>
                          <a:cs typeface="+mn-cs"/>
                        </a:rPr>
                        <a:t>קיום מנגנונים וערוצי תקשורת בין מומחית גיל הינקות לבין כלל נשות/אנשי המקצוע והמסגרות</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עיכוב שנוצר בשל כניסתה המאוחרת של מומחית הינקות לעבודה,  קיימה פגישות סדורות עם המסגרות ואנשי המקצוע. להיכרות, לבניית אמון והעמקת הקשר.</a:t>
                      </a:r>
                      <a:endParaRPr lang="he-IL" dirty="0">
                        <a:latin typeface="Segoe UI" panose="020B0502040204020203" pitchFamily="34" charset="0"/>
                        <a:cs typeface="+mn-cs"/>
                      </a:endParaRPr>
                    </a:p>
                  </a:txBody>
                  <a:tcPr/>
                </a:tc>
                <a:extLst>
                  <a:ext uri="{0D108BD9-81ED-4DB2-BD59-A6C34878D82A}">
                    <a16:rowId xmlns:a16="http://schemas.microsoft.com/office/drawing/2014/main" val="4291087054"/>
                  </a:ext>
                </a:extLst>
              </a:tr>
              <a:tr h="370840">
                <a:tc>
                  <a:txBody>
                    <a:bodyPr/>
                    <a:lstStyle/>
                    <a:p>
                      <a:pPr algn="ctr" rtl="1"/>
                      <a:r>
                        <a:rPr lang="he-IL" b="1" dirty="0" smtClean="0">
                          <a:latin typeface="Segoe UI" panose="020B0502040204020203" pitchFamily="34" charset="0"/>
                          <a:cs typeface="+mn-cs"/>
                        </a:rPr>
                        <a:t>הכשרה בין-מקצועית</a:t>
                      </a:r>
                      <a:endParaRPr lang="he-IL" b="1" dirty="0">
                        <a:latin typeface="Segoe UI" panose="020B0502040204020203" pitchFamily="34" charset="0"/>
                        <a:cs typeface="+mn-cs"/>
                      </a:endParaRPr>
                    </a:p>
                  </a:txBody>
                  <a:tcPr anchor="ctr"/>
                </a:tc>
                <a:tc>
                  <a:txBody>
                    <a:bodyPr/>
                    <a:lstStyle/>
                    <a:p>
                      <a:pPr rtl="1"/>
                      <a:r>
                        <a:rPr lang="he-IL" b="1" dirty="0" smtClean="0">
                          <a:latin typeface="Segoe UI" panose="020B0502040204020203" pitchFamily="34" charset="0"/>
                          <a:cs typeface="+mn-cs"/>
                        </a:rPr>
                        <a:t>הכשרת אנשי מקצוע מודולרית.</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mn-cs"/>
                        </a:rPr>
                        <a:t>תוכננה הכשרה מודולרית על מנת להתאים לרמת כל משתתפי ההכשרה.</a:t>
                      </a:r>
                    </a:p>
                    <a:p>
                      <a:pPr rtl="1"/>
                      <a:endParaRPr lang="he-IL" dirty="0" smtClean="0">
                        <a:latin typeface="Segoe UI" panose="020B0502040204020203" pitchFamily="34" charset="0"/>
                        <a:cs typeface="+mn-cs"/>
                      </a:endParaRPr>
                    </a:p>
                    <a:p>
                      <a:pPr rtl="1"/>
                      <a:endParaRPr lang="he-IL" dirty="0">
                        <a:latin typeface="Segoe UI" panose="020B0502040204020203" pitchFamily="34" charset="0"/>
                        <a:cs typeface="+mn-cs"/>
                      </a:endParaRPr>
                    </a:p>
                  </a:txBody>
                  <a:tcPr/>
                </a:tc>
                <a:extLst>
                  <a:ext uri="{0D108BD9-81ED-4DB2-BD59-A6C34878D82A}">
                    <a16:rowId xmlns:a16="http://schemas.microsoft.com/office/drawing/2014/main" val="3971621676"/>
                  </a:ext>
                </a:extLst>
              </a:tr>
            </a:tbl>
          </a:graphicData>
        </a:graphic>
      </p:graphicFrame>
    </p:spTree>
    <p:extLst>
      <p:ext uri="{BB962C8B-B14F-4D97-AF65-F5344CB8AC3E}">
        <p14:creationId xmlns:p14="http://schemas.microsoft.com/office/powerpoint/2010/main" val="75653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204446" y="327306"/>
            <a:ext cx="4072835"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ההורים</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1724536182"/>
              </p:ext>
            </p:extLst>
          </p:nvPr>
        </p:nvGraphicFramePr>
        <p:xfrm>
          <a:off x="840895" y="2033205"/>
          <a:ext cx="10194878" cy="329184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Segoe UI" panose="020B0502040204020203" pitchFamily="34" charset="0"/>
                        </a:rPr>
                        <a:t>יעדי שנה א</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הערות</a:t>
                      </a:r>
                    </a:p>
                    <a:p>
                      <a:pPr rtl="1"/>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rowSpan="2">
                  <a:txBody>
                    <a:bodyPr/>
                    <a:lstStyle/>
                    <a:p>
                      <a:pPr algn="ctr" rtl="1">
                        <a:lnSpc>
                          <a:spcPct val="200000"/>
                        </a:lnSpc>
                      </a:pPr>
                      <a:r>
                        <a:rPr lang="he-IL" b="1" dirty="0" smtClean="0">
                          <a:latin typeface="Segoe UI" panose="020B0502040204020203" pitchFamily="34" charset="0"/>
                          <a:cs typeface="+mn-cs"/>
                        </a:rPr>
                        <a:t>שביעות רצון מרמת השירותים והמענים, מזמינותם ומיחס נותני השירותים</a:t>
                      </a:r>
                      <a:endParaRPr lang="he-IL" b="1" dirty="0">
                        <a:latin typeface="Segoe UI" panose="020B0502040204020203" pitchFamily="34" charset="0"/>
                        <a:cs typeface="+mn-cs"/>
                      </a:endParaRPr>
                    </a:p>
                  </a:txBody>
                  <a:tcPr anchor="ctr"/>
                </a:tc>
                <a:tc>
                  <a:txBody>
                    <a:bodyPr/>
                    <a:lstStyle/>
                    <a:p>
                      <a:pPr rtl="1"/>
                      <a:r>
                        <a:rPr lang="he-IL" b="1" dirty="0" smtClean="0">
                          <a:latin typeface="Segoe UI" panose="020B0502040204020203" pitchFamily="34" charset="0"/>
                          <a:cs typeface="+mn-cs"/>
                        </a:rPr>
                        <a:t>מיפוי בתחום ההורים. בשלב ניתוח המיפוי והבנת עומק של צרכי ההורים.</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נדרש מיפוי מעמיק הכולל שיחות, ביקורים, שאלונים ועוד כדי שמומחית הינקות תוכל להכיר טוב יותר את התחום.</a:t>
                      </a:r>
                      <a:endParaRPr lang="he-IL" dirty="0">
                        <a:latin typeface="Segoe UI" panose="020B0502040204020203" pitchFamily="34" charset="0"/>
                        <a:cs typeface="+mn-cs"/>
                      </a:endParaRPr>
                    </a:p>
                  </a:txBody>
                  <a:tcPr/>
                </a:tc>
                <a:extLst>
                  <a:ext uri="{0D108BD9-81ED-4DB2-BD59-A6C34878D82A}">
                    <a16:rowId xmlns:a16="http://schemas.microsoft.com/office/drawing/2014/main" val="3719023904"/>
                  </a:ext>
                </a:extLst>
              </a:tr>
              <a:tr h="370840">
                <a:tc vMerge="1">
                  <a:txBody>
                    <a:bodyPr/>
                    <a:lstStyle/>
                    <a:p>
                      <a:pPr rtl="1"/>
                      <a:endParaRPr lang="he-IL" b="1" dirty="0">
                        <a:latin typeface="Segoe UI" panose="020B0502040204020203" pitchFamily="34" charset="0"/>
                        <a:cs typeface="+mn-cs"/>
                      </a:endParaRPr>
                    </a:p>
                  </a:txBody>
                  <a:tcPr/>
                </a:tc>
                <a:tc>
                  <a:txBody>
                    <a:bodyPr/>
                    <a:lstStyle/>
                    <a:p>
                      <a:pPr rtl="1"/>
                      <a:r>
                        <a:rPr lang="he-IL" b="1" dirty="0" smtClean="0">
                          <a:latin typeface="Segoe UI" panose="020B0502040204020203" pitchFamily="34" charset="0"/>
                          <a:cs typeface="+mn-cs"/>
                        </a:rPr>
                        <a:t>הכשרות בין-מקצועיות בהתאם ל"הורים במרכז"</a:t>
                      </a:r>
                      <a:endParaRPr lang="he-IL" b="1" dirty="0">
                        <a:latin typeface="Segoe UI" panose="020B0502040204020203" pitchFamily="34" charset="0"/>
                        <a:cs typeface="+mn-cs"/>
                      </a:endParaRPr>
                    </a:p>
                  </a:txBody>
                  <a:tcPr/>
                </a:tc>
                <a:tc>
                  <a:txBody>
                    <a:bodyPr/>
                    <a:lstStyle/>
                    <a:p>
                      <a:pPr rtl="1"/>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תשולב במסגרת ההכשרות הבין מקצועיות.</a:t>
                      </a:r>
                      <a:endParaRPr lang="he-IL" dirty="0">
                        <a:latin typeface="Segoe UI" panose="020B0502040204020203" pitchFamily="34" charset="0"/>
                        <a:cs typeface="+mn-cs"/>
                      </a:endParaRPr>
                    </a:p>
                  </a:txBody>
                  <a:tcPr/>
                </a:tc>
                <a:extLst>
                  <a:ext uri="{0D108BD9-81ED-4DB2-BD59-A6C34878D82A}">
                    <a16:rowId xmlns:a16="http://schemas.microsoft.com/office/drawing/2014/main" val="4291087054"/>
                  </a:ext>
                </a:extLst>
              </a:tr>
            </a:tbl>
          </a:graphicData>
        </a:graphic>
      </p:graphicFrame>
    </p:spTree>
    <p:extLst>
      <p:ext uri="{BB962C8B-B14F-4D97-AF65-F5344CB8AC3E}">
        <p14:creationId xmlns:p14="http://schemas.microsoft.com/office/powerpoint/2010/main" val="3223531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002775" y="327306"/>
            <a:ext cx="4186451"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נשות/אנשי מקצוע</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3558309180"/>
              </p:ext>
            </p:extLst>
          </p:nvPr>
        </p:nvGraphicFramePr>
        <p:xfrm>
          <a:off x="723330" y="1014302"/>
          <a:ext cx="10194878" cy="320040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Segoe UI" panose="020B0502040204020203" pitchFamily="34" charset="0"/>
                        </a:rPr>
                        <a:t>יעדי שנה א</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הערות</a:t>
                      </a:r>
                    </a:p>
                    <a:p>
                      <a:pPr rtl="1"/>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rtl="1"/>
                      <a:r>
                        <a:rPr lang="he-IL" b="1" dirty="0" smtClean="0">
                          <a:latin typeface="Segoe UI" panose="020B0502040204020203" pitchFamily="34" charset="0"/>
                          <a:cs typeface="+mn-cs"/>
                        </a:rPr>
                        <a:t>הגברת יכולת הזיהוי של ילדים המתקשים בתפקודם ושיפור יכולת ההתמודדות עם קשיים </a:t>
                      </a:r>
                      <a:endParaRPr lang="he-IL" b="1" dirty="0">
                        <a:latin typeface="Segoe UI" panose="020B0502040204020203" pitchFamily="34" charset="0"/>
                        <a:cs typeface="+mn-cs"/>
                      </a:endParaRPr>
                    </a:p>
                  </a:txBody>
                  <a:tcPr/>
                </a:tc>
                <a:tc>
                  <a:txBody>
                    <a:bodyPr/>
                    <a:lstStyle/>
                    <a:p>
                      <a:pPr rtl="1"/>
                      <a:r>
                        <a:rPr lang="he-IL" b="1" dirty="0" smtClean="0">
                          <a:latin typeface="Segoe UI" panose="020B0502040204020203" pitchFamily="34" charset="0"/>
                          <a:cs typeface="+mn-cs"/>
                        </a:rPr>
                        <a:t>הכשרות לאנשי/נשות מקצוע בנושא חסמים משמעותיים להתפתחות מיטבית ובנושא רצף הטיפול וחלוקת סמכויות</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rtl="1"/>
                      <a:endParaRPr lang="he-IL" dirty="0">
                        <a:latin typeface="Segoe UI" panose="020B0502040204020203" pitchFamily="34" charset="0"/>
                        <a:cs typeface="+mn-cs"/>
                      </a:endParaRPr>
                    </a:p>
                  </a:txBody>
                  <a:tcPr/>
                </a:tc>
                <a:extLst>
                  <a:ext uri="{0D108BD9-81ED-4DB2-BD59-A6C34878D82A}">
                    <a16:rowId xmlns:a16="http://schemas.microsoft.com/office/drawing/2014/main" val="3719023904"/>
                  </a:ext>
                </a:extLst>
              </a:tr>
              <a:tr h="370840">
                <a:tc>
                  <a:txBody>
                    <a:bodyPr/>
                    <a:lstStyle/>
                    <a:p>
                      <a:pPr algn="just" rtl="1" fontAlgn="ctr"/>
                      <a:r>
                        <a:rPr lang="he-IL" sz="1800" b="1" i="0" u="none" strike="noStrike" dirty="0" smtClean="0">
                          <a:solidFill>
                            <a:srgbClr val="000000"/>
                          </a:solidFill>
                          <a:effectLst/>
                          <a:latin typeface="Segoe UI Light" panose="020B0502040204020203" pitchFamily="34" charset="0"/>
                          <a:cs typeface="+mn-cs"/>
                        </a:rPr>
                        <a:t>הטמעת גישה מכבדת כלפי הורים מקבלי שירות, הרואה בהם שותפים לתהליכי הטיפול</a:t>
                      </a:r>
                      <a:endParaRPr lang="he-IL" sz="1800" b="1" i="0" u="none" strike="noStrike" dirty="0">
                        <a:solidFill>
                          <a:srgbClr val="000000"/>
                        </a:solidFill>
                        <a:effectLst/>
                        <a:latin typeface="Segoe UI Light" panose="020B0502040204020203" pitchFamily="34" charset="0"/>
                        <a:cs typeface="+mn-cs"/>
                      </a:endParaRPr>
                    </a:p>
                  </a:txBody>
                  <a:tcPr marL="0" marR="0" marT="0" marB="0" anchor="ctr"/>
                </a:tc>
                <a:tc>
                  <a:txBody>
                    <a:bodyPr/>
                    <a:lstStyle/>
                    <a:p>
                      <a:pPr rtl="1"/>
                      <a:r>
                        <a:rPr lang="he-IL" b="1" dirty="0" smtClean="0">
                          <a:latin typeface="Segoe UI" panose="020B0502040204020203" pitchFamily="34" charset="0"/>
                          <a:cs typeface="+mn-cs"/>
                        </a:rPr>
                        <a:t>הכשרות בין-מקצועיות לאנשי/נשות המקצוע</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rtl="1"/>
                      <a:endParaRPr lang="he-IL" dirty="0">
                        <a:latin typeface="Segoe UI" panose="020B0502040204020203" pitchFamily="34" charset="0"/>
                        <a:cs typeface="+mn-cs"/>
                      </a:endParaRPr>
                    </a:p>
                  </a:txBody>
                  <a:tcPr/>
                </a:tc>
                <a:extLst>
                  <a:ext uri="{0D108BD9-81ED-4DB2-BD59-A6C34878D82A}">
                    <a16:rowId xmlns:a16="http://schemas.microsoft.com/office/drawing/2014/main" val="4291087054"/>
                  </a:ext>
                </a:extLst>
              </a:tr>
            </a:tbl>
          </a:graphicData>
        </a:graphic>
      </p:graphicFrame>
    </p:spTree>
    <p:extLst>
      <p:ext uri="{BB962C8B-B14F-4D97-AF65-F5344CB8AC3E}">
        <p14:creationId xmlns:p14="http://schemas.microsoft.com/office/powerpoint/2010/main" val="159682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5418416" y="313659"/>
            <a:ext cx="1355167"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תקציב</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3498874327"/>
              </p:ext>
            </p:extLst>
          </p:nvPr>
        </p:nvGraphicFramePr>
        <p:xfrm>
          <a:off x="668738" y="1000653"/>
          <a:ext cx="10358652" cy="5209080"/>
        </p:xfrm>
        <a:graphic>
          <a:graphicData uri="http://schemas.openxmlformats.org/drawingml/2006/table">
            <a:tbl>
              <a:tblPr rtl="1" firstRow="1" bandRow="1">
                <a:tableStyleId>{5C22544A-7EE6-4342-B048-85BDC9FD1C3A}</a:tableStyleId>
              </a:tblPr>
              <a:tblGrid>
                <a:gridCol w="2589663">
                  <a:extLst>
                    <a:ext uri="{9D8B030D-6E8A-4147-A177-3AD203B41FA5}">
                      <a16:colId xmlns:a16="http://schemas.microsoft.com/office/drawing/2014/main" val="395726566"/>
                    </a:ext>
                  </a:extLst>
                </a:gridCol>
                <a:gridCol w="2589663">
                  <a:extLst>
                    <a:ext uri="{9D8B030D-6E8A-4147-A177-3AD203B41FA5}">
                      <a16:colId xmlns:a16="http://schemas.microsoft.com/office/drawing/2014/main" val="2292364255"/>
                    </a:ext>
                  </a:extLst>
                </a:gridCol>
                <a:gridCol w="2589663">
                  <a:extLst>
                    <a:ext uri="{9D8B030D-6E8A-4147-A177-3AD203B41FA5}">
                      <a16:colId xmlns:a16="http://schemas.microsoft.com/office/drawing/2014/main" val="1363241455"/>
                    </a:ext>
                  </a:extLst>
                </a:gridCol>
                <a:gridCol w="2589663">
                  <a:extLst>
                    <a:ext uri="{9D8B030D-6E8A-4147-A177-3AD203B41FA5}">
                      <a16:colId xmlns:a16="http://schemas.microsoft.com/office/drawing/2014/main" val="3209613542"/>
                    </a:ext>
                  </a:extLst>
                </a:gridCol>
              </a:tblGrid>
              <a:tr h="868180">
                <a:tc>
                  <a:txBody>
                    <a:bodyPr/>
                    <a:lstStyle/>
                    <a:p>
                      <a:pPr algn="ctr" rtl="1"/>
                      <a:r>
                        <a:rPr lang="he-IL" sz="2400" dirty="0" smtClean="0">
                          <a:latin typeface="Segoe UI" panose="020B0502040204020203" pitchFamily="34" charset="0"/>
                          <a:cs typeface="Segoe UI" panose="020B0502040204020203" pitchFamily="34" charset="0"/>
                        </a:rPr>
                        <a:t>זירה</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אושר</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בוצע</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יתרה לשנה ב</a:t>
                      </a:r>
                      <a:endParaRPr lang="he-IL" sz="2400"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868180">
                <a:tc>
                  <a:txBody>
                    <a:bodyPr/>
                    <a:lstStyle/>
                    <a:p>
                      <a:pPr rtl="1"/>
                      <a:r>
                        <a:rPr lang="he-IL" sz="2400" dirty="0" smtClean="0">
                          <a:latin typeface="Segoe UI" panose="020B0502040204020203" pitchFamily="34" charset="0"/>
                          <a:cs typeface="Segoe UI" panose="020B0502040204020203" pitchFamily="34" charset="0"/>
                        </a:rPr>
                        <a:t>רשות</a:t>
                      </a:r>
                      <a:endParaRPr lang="he-IL" sz="2400" dirty="0">
                        <a:latin typeface="Segoe UI" panose="020B0502040204020203" pitchFamily="34" charset="0"/>
                        <a:cs typeface="Segoe UI" panose="020B0502040204020203" pitchFamily="34" charset="0"/>
                      </a:endParaRPr>
                    </a:p>
                  </a:txBody>
                  <a:tcPr/>
                </a:tc>
                <a:tc>
                  <a:txBody>
                    <a:bodyPr/>
                    <a:lstStyle/>
                    <a:p>
                      <a:pPr algn="ctr" rtl="0" fontAlgn="t"/>
                      <a:r>
                        <a:rPr lang="en-US" sz="2800" b="1" i="0" u="none" strike="noStrike" dirty="0">
                          <a:solidFill>
                            <a:srgbClr val="000000"/>
                          </a:solidFill>
                          <a:effectLst/>
                          <a:latin typeface="Arial" panose="020B0604020202020204" pitchFamily="34" charset="0"/>
                          <a:cs typeface="Arial" panose="020B0604020202020204" pitchFamily="34" charset="0"/>
                        </a:rPr>
                        <a:t>     25,000 </a:t>
                      </a:r>
                    </a:p>
                  </a:txBody>
                  <a:tcPr marL="0" marR="0" marT="0" marB="0" anchor="ctr"/>
                </a:tc>
                <a:tc>
                  <a:txBody>
                    <a:bodyPr/>
                    <a:lstStyle/>
                    <a:p>
                      <a:pPr algn="ctr" rtl="0" fontAlgn="ctr"/>
                      <a:r>
                        <a:rPr lang="en-US" sz="2800" b="0" i="0" u="none" strike="noStrike" dirty="0">
                          <a:solidFill>
                            <a:srgbClr val="000000"/>
                          </a:solidFill>
                          <a:effectLst/>
                          <a:latin typeface="Arial" panose="020B0604020202020204" pitchFamily="34" charset="0"/>
                          <a:cs typeface="Arial" panose="020B0604020202020204" pitchFamily="34" charset="0"/>
                        </a:rPr>
                        <a:t>2,457</a:t>
                      </a:r>
                    </a:p>
                  </a:txBody>
                  <a:tcPr marL="0" marR="0" marT="0" marB="0" anchor="ctr"/>
                </a:tc>
                <a:tc>
                  <a:txBody>
                    <a:bodyPr/>
                    <a:lstStyle/>
                    <a:p>
                      <a:pPr algn="ctr" rtl="0" fontAlgn="t"/>
                      <a:r>
                        <a:rPr lang="en-US" sz="2800" b="0" i="0" u="none" strike="noStrike" dirty="0">
                          <a:solidFill>
                            <a:srgbClr val="000000"/>
                          </a:solidFill>
                          <a:effectLst/>
                          <a:latin typeface="Arial" panose="020B0604020202020204" pitchFamily="34" charset="0"/>
                          <a:cs typeface="Arial" panose="020B0604020202020204" pitchFamily="34" charset="0"/>
                        </a:rPr>
                        <a:t>22,543</a:t>
                      </a:r>
                    </a:p>
                  </a:txBody>
                  <a:tcPr marL="0" marR="0" marT="0" marB="0" anchor="ctr"/>
                </a:tc>
                <a:extLst>
                  <a:ext uri="{0D108BD9-81ED-4DB2-BD59-A6C34878D82A}">
                    <a16:rowId xmlns:a16="http://schemas.microsoft.com/office/drawing/2014/main" val="3719023904"/>
                  </a:ext>
                </a:extLst>
              </a:tr>
              <a:tr h="868180">
                <a:tc>
                  <a:txBody>
                    <a:bodyPr/>
                    <a:lstStyle/>
                    <a:p>
                      <a:pPr rtl="1"/>
                      <a:r>
                        <a:rPr lang="he-IL" sz="2400" dirty="0" smtClean="0">
                          <a:latin typeface="Segoe UI" panose="020B0502040204020203" pitchFamily="34" charset="0"/>
                          <a:cs typeface="Segoe UI" panose="020B0502040204020203" pitchFamily="34" charset="0"/>
                        </a:rPr>
                        <a:t>מסגרות</a:t>
                      </a:r>
                      <a:endParaRPr lang="he-IL" sz="2400" dirty="0">
                        <a:latin typeface="Segoe UI" panose="020B0502040204020203" pitchFamily="34" charset="0"/>
                        <a:cs typeface="Segoe UI" panose="020B0502040204020203" pitchFamily="34" charset="0"/>
                      </a:endParaRPr>
                    </a:p>
                  </a:txBody>
                  <a:tcPr/>
                </a:tc>
                <a:tc>
                  <a:txBody>
                    <a:bodyPr/>
                    <a:lstStyle/>
                    <a:p>
                      <a:pPr algn="ctr" rtl="0" fontAlgn="t"/>
                      <a:r>
                        <a:rPr lang="en-US" sz="2800" b="1" i="0" u="none" strike="noStrike" dirty="0">
                          <a:solidFill>
                            <a:srgbClr val="000000"/>
                          </a:solidFill>
                          <a:effectLst/>
                          <a:latin typeface="Arial" panose="020B0604020202020204" pitchFamily="34" charset="0"/>
                          <a:cs typeface="Arial" panose="020B0604020202020204" pitchFamily="34" charset="0"/>
                        </a:rPr>
                        <a:t>   403,482 </a:t>
                      </a:r>
                    </a:p>
                  </a:txBody>
                  <a:tcPr marL="0" marR="0" marT="0" marB="0" anchor="ctr"/>
                </a:tc>
                <a:tc>
                  <a:txBody>
                    <a:bodyPr/>
                    <a:lstStyle/>
                    <a:p>
                      <a:pPr algn="ctr" rtl="0" fontAlgn="t"/>
                      <a:r>
                        <a:rPr lang="en-US" sz="2800" b="0" i="0" u="none" strike="noStrike" dirty="0">
                          <a:solidFill>
                            <a:srgbClr val="000000"/>
                          </a:solidFill>
                          <a:effectLst/>
                          <a:latin typeface="Arial" panose="020B0604020202020204" pitchFamily="34" charset="0"/>
                          <a:cs typeface="Arial" panose="020B0604020202020204" pitchFamily="34" charset="0"/>
                        </a:rPr>
                        <a:t>     </a:t>
                      </a:r>
                      <a:r>
                        <a:rPr lang="en-US" sz="2800" b="0" i="0" u="none" strike="noStrike" dirty="0" smtClean="0">
                          <a:solidFill>
                            <a:srgbClr val="000000"/>
                          </a:solidFill>
                          <a:effectLst/>
                          <a:latin typeface="Arial" panose="020B0604020202020204" pitchFamily="34" charset="0"/>
                          <a:cs typeface="Arial" panose="020B0604020202020204" pitchFamily="34" charset="0"/>
                        </a:rPr>
                        <a:t>10,973</a:t>
                      </a:r>
                      <a:r>
                        <a:rPr lang="he-IL" sz="2800" b="0" i="0" u="none" strike="noStrike" dirty="0" smtClean="0">
                          <a:solidFill>
                            <a:srgbClr val="000000"/>
                          </a:solidFill>
                          <a:effectLst/>
                          <a:latin typeface="Arial" panose="020B0604020202020204" pitchFamily="34" charset="0"/>
                          <a:cs typeface="Arial" panose="020B0604020202020204" pitchFamily="34" charset="0"/>
                        </a:rPr>
                        <a:t>     </a:t>
                      </a:r>
                      <a:r>
                        <a:rPr lang="en-US" sz="2800" b="0" i="0" u="none" strike="noStrike" dirty="0" smtClean="0">
                          <a:solidFill>
                            <a:srgbClr val="000000"/>
                          </a:solidFill>
                          <a:effectLst/>
                          <a:latin typeface="Arial" panose="020B0604020202020204" pitchFamily="34" charset="0"/>
                          <a:cs typeface="Arial" panose="020B0604020202020204" pitchFamily="34" charset="0"/>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t"/>
                      <a:r>
                        <a:rPr lang="en-US" sz="2800" b="0" i="0" u="none" strike="noStrike" dirty="0">
                          <a:solidFill>
                            <a:srgbClr val="000000"/>
                          </a:solidFill>
                          <a:effectLst/>
                          <a:latin typeface="Arial" panose="020B0604020202020204" pitchFamily="34" charset="0"/>
                          <a:cs typeface="Arial" panose="020B0604020202020204" pitchFamily="34" charset="0"/>
                        </a:rPr>
                        <a:t>   392,509 </a:t>
                      </a:r>
                    </a:p>
                  </a:txBody>
                  <a:tcPr marL="0" marR="0" marT="0" marB="0" anchor="ctr"/>
                </a:tc>
                <a:extLst>
                  <a:ext uri="{0D108BD9-81ED-4DB2-BD59-A6C34878D82A}">
                    <a16:rowId xmlns:a16="http://schemas.microsoft.com/office/drawing/2014/main" val="4291087054"/>
                  </a:ext>
                </a:extLst>
              </a:tr>
              <a:tr h="868180">
                <a:tc>
                  <a:txBody>
                    <a:bodyPr/>
                    <a:lstStyle/>
                    <a:p>
                      <a:pPr rtl="1"/>
                      <a:r>
                        <a:rPr lang="he-IL" sz="2400" dirty="0" smtClean="0">
                          <a:latin typeface="Segoe UI" panose="020B0502040204020203" pitchFamily="34" charset="0"/>
                          <a:cs typeface="Segoe UI" panose="020B0502040204020203" pitchFamily="34" charset="0"/>
                        </a:rPr>
                        <a:t>הורים</a:t>
                      </a:r>
                      <a:endParaRPr lang="he-IL" sz="2400" dirty="0">
                        <a:latin typeface="Segoe UI" panose="020B0502040204020203" pitchFamily="34" charset="0"/>
                        <a:cs typeface="Segoe UI" panose="020B0502040204020203" pitchFamily="34" charset="0"/>
                      </a:endParaRPr>
                    </a:p>
                  </a:txBody>
                  <a:tcPr/>
                </a:tc>
                <a:tc>
                  <a:txBody>
                    <a:bodyPr/>
                    <a:lstStyle/>
                    <a:p>
                      <a:pPr algn="ctr" rtl="0" fontAlgn="t"/>
                      <a:r>
                        <a:rPr lang="en-US" sz="2800" b="1" i="0" u="none" strike="noStrike" dirty="0">
                          <a:solidFill>
                            <a:srgbClr val="000000"/>
                          </a:solidFill>
                          <a:effectLst/>
                          <a:latin typeface="Arial" panose="020B0604020202020204" pitchFamily="34" charset="0"/>
                          <a:cs typeface="Arial" panose="020B0604020202020204" pitchFamily="34" charset="0"/>
                        </a:rPr>
                        <a:t>   252,000 </a:t>
                      </a:r>
                    </a:p>
                  </a:txBody>
                  <a:tcPr marL="0" marR="0" marT="0" marB="0" anchor="ctr"/>
                </a:tc>
                <a:tc>
                  <a:txBody>
                    <a:bodyPr/>
                    <a:lstStyle/>
                    <a:p>
                      <a:pPr algn="ctr" rtl="0" fontAlgn="ctr"/>
                      <a:r>
                        <a:rPr lang="en-US" sz="2800" b="0" i="0" u="none" strike="noStrike" dirty="0">
                          <a:solidFill>
                            <a:srgbClr val="000000"/>
                          </a:solidFill>
                          <a:effectLst/>
                          <a:latin typeface="Arial" panose="020B0604020202020204" pitchFamily="34" charset="0"/>
                          <a:cs typeface="Arial" panose="020B0604020202020204" pitchFamily="34" charset="0"/>
                        </a:rPr>
                        <a:t>26,850</a:t>
                      </a:r>
                    </a:p>
                  </a:txBody>
                  <a:tcPr marL="0" marR="0" marT="0" marB="0" anchor="ctr"/>
                </a:tc>
                <a:tc>
                  <a:txBody>
                    <a:bodyPr/>
                    <a:lstStyle/>
                    <a:p>
                      <a:pPr algn="ctr" rtl="0" fontAlgn="t"/>
                      <a:r>
                        <a:rPr lang="en-US" sz="2800" b="0" i="0" u="none" strike="noStrike" dirty="0">
                          <a:solidFill>
                            <a:srgbClr val="000000"/>
                          </a:solidFill>
                          <a:effectLst/>
                          <a:latin typeface="Arial" panose="020B0604020202020204" pitchFamily="34" charset="0"/>
                          <a:cs typeface="Arial" panose="020B0604020202020204" pitchFamily="34" charset="0"/>
                        </a:rPr>
                        <a:t>225,150</a:t>
                      </a:r>
                    </a:p>
                  </a:txBody>
                  <a:tcPr marL="0" marR="0" marT="0" marB="0" anchor="ctr"/>
                </a:tc>
                <a:extLst>
                  <a:ext uri="{0D108BD9-81ED-4DB2-BD59-A6C34878D82A}">
                    <a16:rowId xmlns:a16="http://schemas.microsoft.com/office/drawing/2014/main" val="3971621676"/>
                  </a:ext>
                </a:extLst>
              </a:tr>
              <a:tr h="868180">
                <a:tc>
                  <a:txBody>
                    <a:bodyPr/>
                    <a:lstStyle/>
                    <a:p>
                      <a:pPr rtl="1"/>
                      <a:r>
                        <a:rPr lang="he-IL" sz="2400" dirty="0" smtClean="0">
                          <a:latin typeface="Segoe UI" panose="020B0502040204020203" pitchFamily="34" charset="0"/>
                          <a:cs typeface="Segoe UI" panose="020B0502040204020203" pitchFamily="34" charset="0"/>
                        </a:rPr>
                        <a:t>נשות/אנשי</a:t>
                      </a:r>
                      <a:r>
                        <a:rPr lang="he-IL" sz="2400" baseline="0" dirty="0" smtClean="0">
                          <a:latin typeface="Segoe UI" panose="020B0502040204020203" pitchFamily="34" charset="0"/>
                          <a:cs typeface="Segoe UI" panose="020B0502040204020203" pitchFamily="34" charset="0"/>
                        </a:rPr>
                        <a:t> מקצוע</a:t>
                      </a:r>
                      <a:endParaRPr lang="he-IL" sz="2400" dirty="0">
                        <a:latin typeface="Segoe UI" panose="020B0502040204020203" pitchFamily="34" charset="0"/>
                        <a:cs typeface="Segoe UI" panose="020B0502040204020203" pitchFamily="34" charset="0"/>
                      </a:endParaRPr>
                    </a:p>
                  </a:txBody>
                  <a:tcPr/>
                </a:tc>
                <a:tc>
                  <a:txBody>
                    <a:bodyPr/>
                    <a:lstStyle/>
                    <a:p>
                      <a:pPr algn="ctr" rtl="0" fontAlgn="t"/>
                      <a:r>
                        <a:rPr lang="en-US" sz="2800" b="1" i="0" u="none" strike="noStrike" dirty="0">
                          <a:solidFill>
                            <a:srgbClr val="000000"/>
                          </a:solidFill>
                          <a:effectLst/>
                          <a:latin typeface="Arial" panose="020B0604020202020204" pitchFamily="34" charset="0"/>
                          <a:cs typeface="Arial" panose="020B0604020202020204" pitchFamily="34" charset="0"/>
                        </a:rPr>
                        <a:t>     60,000 </a:t>
                      </a:r>
                    </a:p>
                  </a:txBody>
                  <a:tcPr marL="0" marR="0" marT="0" marB="0" anchor="ctr"/>
                </a:tc>
                <a:tc>
                  <a:txBody>
                    <a:bodyPr/>
                    <a:lstStyle/>
                    <a:p>
                      <a:pPr algn="ctr" rtl="1"/>
                      <a:endParaRPr lang="he-IL" sz="2800" dirty="0">
                        <a:latin typeface="Arial" panose="020B0604020202020204" pitchFamily="34" charset="0"/>
                        <a:cs typeface="Arial" panose="020B0604020202020204" pitchFamily="34" charset="0"/>
                      </a:endParaRPr>
                    </a:p>
                  </a:txBody>
                  <a:tcPr anchor="ctr"/>
                </a:tc>
                <a:tc>
                  <a:txBody>
                    <a:bodyPr/>
                    <a:lstStyle/>
                    <a:p>
                      <a:pPr algn="ctr" rtl="0" fontAlgn="t"/>
                      <a:r>
                        <a:rPr lang="en-US" sz="2800" b="0" i="0" u="none" strike="noStrike" dirty="0">
                          <a:solidFill>
                            <a:srgbClr val="000000"/>
                          </a:solidFill>
                          <a:effectLst/>
                          <a:latin typeface="Arial" panose="020B0604020202020204" pitchFamily="34" charset="0"/>
                          <a:cs typeface="Arial" panose="020B0604020202020204" pitchFamily="34" charset="0"/>
                        </a:rPr>
                        <a:t>     60,000 </a:t>
                      </a:r>
                    </a:p>
                  </a:txBody>
                  <a:tcPr marL="0" marR="0" marT="0" marB="0" anchor="ctr"/>
                </a:tc>
                <a:extLst>
                  <a:ext uri="{0D108BD9-81ED-4DB2-BD59-A6C34878D82A}">
                    <a16:rowId xmlns:a16="http://schemas.microsoft.com/office/drawing/2014/main" val="1100570326"/>
                  </a:ext>
                </a:extLst>
              </a:tr>
              <a:tr h="868180">
                <a:tc>
                  <a:txBody>
                    <a:bodyPr/>
                    <a:lstStyle/>
                    <a:p>
                      <a:pPr rtl="1"/>
                      <a:r>
                        <a:rPr lang="he-IL" sz="2400" b="1" dirty="0" smtClean="0">
                          <a:latin typeface="Segoe UI" panose="020B0502040204020203" pitchFamily="34" charset="0"/>
                          <a:cs typeface="Segoe UI" panose="020B0502040204020203" pitchFamily="34" charset="0"/>
                        </a:rPr>
                        <a:t>סה"כ</a:t>
                      </a:r>
                      <a:endParaRPr lang="he-IL" sz="2400" b="1" dirty="0">
                        <a:latin typeface="Segoe UI" panose="020B0502040204020203" pitchFamily="34" charset="0"/>
                        <a:cs typeface="Segoe UI" panose="020B0502040204020203" pitchFamily="34" charset="0"/>
                      </a:endParaRPr>
                    </a:p>
                  </a:txBody>
                  <a:tcPr/>
                </a:tc>
                <a:tc>
                  <a:txBody>
                    <a:bodyPr/>
                    <a:lstStyle/>
                    <a:p>
                      <a:pPr algn="ctr" rtl="0" fontAlgn="t"/>
                      <a:r>
                        <a:rPr lang="en-US" sz="2800" b="1" i="0" u="none" strike="noStrike" dirty="0">
                          <a:solidFill>
                            <a:srgbClr val="000000"/>
                          </a:solidFill>
                          <a:effectLst/>
                          <a:latin typeface="Arial" panose="020B0604020202020204" pitchFamily="34" charset="0"/>
                          <a:cs typeface="Arial" panose="020B0604020202020204" pitchFamily="34" charset="0"/>
                        </a:rPr>
                        <a:t>   740,482 </a:t>
                      </a:r>
                    </a:p>
                  </a:txBody>
                  <a:tcPr marL="0" marR="0" marT="0" marB="0" anchor="ctr"/>
                </a:tc>
                <a:tc>
                  <a:txBody>
                    <a:bodyPr/>
                    <a:lstStyle/>
                    <a:p>
                      <a:pPr algn="ctr" rtl="0" fontAlgn="b"/>
                      <a:r>
                        <a:rPr lang="en-US" sz="2800" b="1" i="0" u="none" strike="noStrike" dirty="0">
                          <a:solidFill>
                            <a:srgbClr val="000000"/>
                          </a:solidFill>
                          <a:effectLst/>
                          <a:latin typeface="Arial" panose="020B0604020202020204" pitchFamily="34" charset="0"/>
                          <a:cs typeface="Arial" panose="020B0604020202020204" pitchFamily="34" charset="0"/>
                        </a:rPr>
                        <a:t>     40,280 </a:t>
                      </a:r>
                    </a:p>
                  </a:txBody>
                  <a:tcPr marL="0" marR="0" marT="0" marB="0" anchor="ctr"/>
                </a:tc>
                <a:tc>
                  <a:txBody>
                    <a:bodyPr/>
                    <a:lstStyle/>
                    <a:p>
                      <a:pPr algn="ctr" rtl="0" fontAlgn="b"/>
                      <a:r>
                        <a:rPr lang="en-US" sz="2800" b="1" i="0" u="none" strike="noStrike" dirty="0">
                          <a:solidFill>
                            <a:srgbClr val="000000"/>
                          </a:solidFill>
                          <a:effectLst/>
                          <a:latin typeface="Arial" panose="020B0604020202020204" pitchFamily="34" charset="0"/>
                          <a:cs typeface="Arial" panose="020B0604020202020204" pitchFamily="34" charset="0"/>
                        </a:rPr>
                        <a:t>   700,202 </a:t>
                      </a:r>
                    </a:p>
                  </a:txBody>
                  <a:tcPr marL="0" marR="0" marT="0" marB="0" anchor="ctr"/>
                </a:tc>
                <a:extLst>
                  <a:ext uri="{0D108BD9-81ED-4DB2-BD59-A6C34878D82A}">
                    <a16:rowId xmlns:a16="http://schemas.microsoft.com/office/drawing/2014/main" val="1676262407"/>
                  </a:ext>
                </a:extLst>
              </a:tr>
            </a:tbl>
          </a:graphicData>
        </a:graphic>
      </p:graphicFrame>
    </p:spTree>
    <p:extLst>
      <p:ext uri="{BB962C8B-B14F-4D97-AF65-F5344CB8AC3E}">
        <p14:creationId xmlns:p14="http://schemas.microsoft.com/office/powerpoint/2010/main" val="213712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272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550693" y="3057099"/>
            <a:ext cx="5090615" cy="1107996"/>
          </a:xfrm>
          <a:prstGeom prst="rect">
            <a:avLst/>
          </a:prstGeom>
          <a:noFill/>
        </p:spPr>
        <p:txBody>
          <a:bodyPr wrap="square" rtlCol="1">
            <a:spAutoFit/>
          </a:bodyPr>
          <a:lstStyle/>
          <a:p>
            <a:pPr algn="ctr"/>
            <a:r>
              <a:rPr lang="he-IL" sz="6600" dirty="0" smtClean="0">
                <a:solidFill>
                  <a:srgbClr val="256291"/>
                </a:solidFill>
                <a:latin typeface="Segoe UI" panose="020B0502040204020203" pitchFamily="34" charset="0"/>
                <a:cs typeface="Segoe UI" panose="020B0502040204020203" pitchFamily="34" charset="0"/>
              </a:rPr>
              <a:t>עיריית ערד</a:t>
            </a:r>
            <a:endParaRPr lang="he-IL" sz="6600" dirty="0">
              <a:solidFill>
                <a:srgbClr val="25629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4328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52321" y="740721"/>
            <a:ext cx="7708711" cy="5262979"/>
          </a:xfrm>
          <a:prstGeom prst="rect">
            <a:avLst/>
          </a:prstGeom>
          <a:noFill/>
        </p:spPr>
        <p:txBody>
          <a:bodyPr wrap="square" rtlCol="1">
            <a:spAutoFit/>
          </a:bodyPr>
          <a:lstStyle/>
          <a:p>
            <a:r>
              <a:rPr lang="he-IL" sz="2400" dirty="0" smtClean="0">
                <a:solidFill>
                  <a:srgbClr val="0088CC"/>
                </a:solidFill>
                <a:latin typeface="Segoe UI" panose="020B0502040204020203" pitchFamily="34" charset="0"/>
              </a:rPr>
              <a:t>ערד מאמינה בחינוך ורואה בו יעד מרכזי המעצב את פני העיר והקהילה. העירייה משקיעה בטיפוח מצוינות אישית וקהילתית ובחדשנות חינוכית, כדי להעניק חינוך איכותי לילדי העיר, אולם כניסת מיזם הינקות </a:t>
            </a:r>
            <a:r>
              <a:rPr lang="he-IL" sz="2400" dirty="0">
                <a:solidFill>
                  <a:srgbClr val="0088CC"/>
                </a:solidFill>
                <a:latin typeface="Segoe UI" panose="020B0502040204020203" pitchFamily="34" charset="0"/>
              </a:rPr>
              <a:t>ל</a:t>
            </a:r>
            <a:r>
              <a:rPr lang="he-IL" sz="2400" dirty="0" smtClean="0">
                <a:solidFill>
                  <a:srgbClr val="0088CC"/>
                </a:solidFill>
                <a:latin typeface="Segoe UI" panose="020B0502040204020203" pitchFamily="34" charset="0"/>
              </a:rPr>
              <a:t>עיר אפשר לקחת אחריות כבר מגיל לידה ובכך לתת מענה עירוני לכל הרצף הגילאי ולא רק מגיל 3. באמצעות המיזם נוצרים כלים יישוביים ליצירת </a:t>
            </a:r>
            <a:r>
              <a:rPr lang="he-IL" sz="2400" dirty="0">
                <a:solidFill>
                  <a:srgbClr val="0088CC"/>
                </a:solidFill>
                <a:latin typeface="Segoe UI" panose="020B0502040204020203" pitchFamily="34" charset="0"/>
              </a:rPr>
              <a:t>עוגנים משמעותיים לילדים בגילאי ינקות ולמשפחותיהן</a:t>
            </a:r>
            <a:r>
              <a:rPr lang="he-IL" sz="2400" dirty="0" smtClean="0">
                <a:solidFill>
                  <a:srgbClr val="0088CC"/>
                </a:solidFill>
                <a:latin typeface="Segoe UI" panose="020B0502040204020203" pitchFamily="34" charset="0"/>
              </a:rPr>
              <a:t>.</a:t>
            </a:r>
            <a:endParaRPr lang="he-IL" sz="2400" dirty="0">
              <a:solidFill>
                <a:srgbClr val="0088CC"/>
              </a:solidFill>
              <a:latin typeface="Segoe UI" panose="020B0502040204020203" pitchFamily="34" charset="0"/>
            </a:endParaRPr>
          </a:p>
          <a:p>
            <a:r>
              <a:rPr lang="he-IL" sz="2400" dirty="0" smtClean="0">
                <a:solidFill>
                  <a:srgbClr val="0088CC"/>
                </a:solidFill>
                <a:latin typeface="Segoe UI" panose="020B0502040204020203" pitchFamily="34" charset="0"/>
              </a:rPr>
              <a:t>הצעדים שאפשרו את השינוי: </a:t>
            </a:r>
          </a:p>
          <a:p>
            <a:pPr marL="457200" indent="-457200">
              <a:buFont typeface="Arial" panose="020B0604020202020204" pitchFamily="34" charset="0"/>
              <a:buChar char="•"/>
            </a:pPr>
            <a:r>
              <a:rPr lang="he-IL" sz="2400" dirty="0" smtClean="0">
                <a:solidFill>
                  <a:srgbClr val="0088CC"/>
                </a:solidFill>
                <a:latin typeface="Segoe UI" panose="020B0502040204020203" pitchFamily="34" charset="0"/>
              </a:rPr>
              <a:t>מינוי מנהלת גיל רך יישובית, </a:t>
            </a:r>
          </a:p>
          <a:p>
            <a:pPr marL="457200" indent="-457200">
              <a:buFont typeface="Arial" panose="020B0604020202020204" pitchFamily="34" charset="0"/>
              <a:buChar char="•"/>
            </a:pPr>
            <a:r>
              <a:rPr lang="he-IL" sz="2400" dirty="0" smtClean="0">
                <a:solidFill>
                  <a:srgbClr val="0088CC"/>
                </a:solidFill>
                <a:latin typeface="Segoe UI" panose="020B0502040204020203" pitchFamily="34" charset="0"/>
              </a:rPr>
              <a:t>הרחבת המחלקה לגיל הרך באמצעות מינוין של רכזת לגילאי ינקות ומומחית ינקות </a:t>
            </a:r>
          </a:p>
          <a:p>
            <a:pPr marL="457200" indent="-457200">
              <a:buFont typeface="Arial" panose="020B0604020202020204" pitchFamily="34" charset="0"/>
              <a:buChar char="•"/>
            </a:pPr>
            <a:r>
              <a:rPr lang="he-IL" sz="2400" dirty="0" smtClean="0">
                <a:solidFill>
                  <a:srgbClr val="0088CC"/>
                </a:solidFill>
                <a:latin typeface="Segoe UI" panose="020B0502040204020203" pitchFamily="34" charset="0"/>
              </a:rPr>
              <a:t>ליווי של יועצת ארגונית</a:t>
            </a:r>
          </a:p>
          <a:p>
            <a:pPr marL="457200" indent="-457200">
              <a:buFont typeface="Arial" panose="020B0604020202020204" pitchFamily="34" charset="0"/>
              <a:buChar char="•"/>
            </a:pPr>
            <a:r>
              <a:rPr lang="he-IL" sz="2400" dirty="0" smtClean="0">
                <a:solidFill>
                  <a:srgbClr val="0088CC"/>
                </a:solidFill>
                <a:latin typeface="Segoe UI" panose="020B0502040204020203" pitchFamily="34" charset="0"/>
              </a:rPr>
              <a:t>פיתוח מנגנונים של וועדת גיל רך יישובית, פורום גיל רך ופורומים נוספים לכלל השותפים בנושא הגיל הרך בערד.</a:t>
            </a:r>
          </a:p>
        </p:txBody>
      </p:sp>
    </p:spTree>
    <p:extLst>
      <p:ext uri="{BB962C8B-B14F-4D97-AF65-F5344CB8AC3E}">
        <p14:creationId xmlns:p14="http://schemas.microsoft.com/office/powerpoint/2010/main" val="217178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799" y="671639"/>
            <a:ext cx="8611031" cy="5324535"/>
          </a:xfrm>
          <a:prstGeom prst="rect">
            <a:avLst/>
          </a:prstGeom>
          <a:noFill/>
        </p:spPr>
        <p:txBody>
          <a:bodyPr wrap="square" rtlCol="1">
            <a:spAutoFit/>
          </a:bodyPr>
          <a:lstStyle/>
          <a:p>
            <a:r>
              <a:rPr lang="he-IL" sz="2400" dirty="0" smtClean="0">
                <a:solidFill>
                  <a:srgbClr val="0088CC"/>
                </a:solidFill>
                <a:latin typeface="Segoe UI" panose="020B0502040204020203" pitchFamily="34" charset="0"/>
              </a:rPr>
              <a:t>ערד כעיר פלורליסטית, נודעת ביכולתה הטובה ביצירת שיתופי פעולה המתבססים על ההון האנושי העירוני. שיתופי פעולה המאפשרים יצירתיות, איגומי משאבים בפתרון בעיות, בהתמודדות עם סוגיות מאתגרות ובהתאמת מענים הולמים לקהילות השונות בעיר. כל זאת החל מגיל 3.</a:t>
            </a:r>
          </a:p>
          <a:p>
            <a:r>
              <a:rPr lang="he-IL" sz="2400" dirty="0" smtClean="0">
                <a:solidFill>
                  <a:srgbClr val="0088CC"/>
                </a:solidFill>
                <a:latin typeface="Segoe UI" panose="020B0502040204020203" pitchFamily="34" charset="0"/>
              </a:rPr>
              <a:t>מיזם הינקות מספק לעיר כלים לפעול כך החל מגילאי לידה ולפתור סוגיות שעד כה, לא היה להם מענה עירוני, כמו התמודדות עם קהילת מבקשי המקלט, הקהילה החרדית, קהילת ההורים היחדניים, קהילת ההורים לילדים בעלי צרכים מיוחדים ועוד.</a:t>
            </a:r>
          </a:p>
          <a:p>
            <a:r>
              <a:rPr lang="he-IL" sz="2400" dirty="0" smtClean="0">
                <a:solidFill>
                  <a:srgbClr val="0088CC"/>
                </a:solidFill>
                <a:latin typeface="Segoe UI" panose="020B0502040204020203" pitchFamily="34" charset="0"/>
              </a:rPr>
              <a:t>ערד זכתה להצטרף למיזם הינקות לקיים ולחזק את הקשר עם מסגרות חינוך-טיפול השונות ועם כל הגופים שמטפלים בנושא הגיל הרך, ליצור רצף שירותים ומענים, תוך ראיית מכלול הצרכים של תינוקות פעוטות והוריהם.   </a:t>
            </a:r>
            <a:endParaRPr lang="he-IL" sz="2400" dirty="0">
              <a:solidFill>
                <a:srgbClr val="0088CC"/>
              </a:solidFill>
              <a:latin typeface="Segoe UI" panose="020B0502040204020203" pitchFamily="34" charset="0"/>
            </a:endParaRPr>
          </a:p>
          <a:p>
            <a:pPr marL="457200" indent="-457200">
              <a:buFont typeface="Arial" panose="020B0604020202020204" pitchFamily="34" charset="0"/>
              <a:buChar char="•"/>
            </a:pPr>
            <a:endParaRPr lang="he-IL" sz="2800" dirty="0">
              <a:solidFill>
                <a:srgbClr val="0088C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986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39488"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הרשות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4037230558"/>
              </p:ext>
            </p:extLst>
          </p:nvPr>
        </p:nvGraphicFramePr>
        <p:xfrm>
          <a:off x="723330" y="1014302"/>
          <a:ext cx="10194878" cy="485140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Segoe UI" panose="020B0502040204020203" pitchFamily="34" charset="0"/>
                        </a:rPr>
                        <a:t>יעדי שנה א</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rowSpan="3">
                  <a:txBody>
                    <a:bodyPr/>
                    <a:lstStyle/>
                    <a:p>
                      <a:pPr algn="ctr" rtl="1" fontAlgn="t">
                        <a:lnSpc>
                          <a:spcPct val="200000"/>
                        </a:lnSpc>
                      </a:pPr>
                      <a:r>
                        <a:rPr lang="he-IL" sz="1800" b="1" i="0" u="none" strike="noStrike" dirty="0" smtClean="0">
                          <a:solidFill>
                            <a:srgbClr val="000000"/>
                          </a:solidFill>
                          <a:effectLst/>
                          <a:latin typeface="Segoe UI Light" panose="020B0502040204020203" pitchFamily="34" charset="0"/>
                        </a:rPr>
                        <a:t>הטמעת תפיסה, שפה ותורת עבודה הקושרת בין הורים, מחנכות-מטפלות ונשות מקצוע</a:t>
                      </a:r>
                      <a:endParaRPr lang="he-IL" sz="1800" b="1" i="0" u="none" strike="noStrike" dirty="0">
                        <a:solidFill>
                          <a:srgbClr val="000000"/>
                        </a:solidFill>
                        <a:effectLst/>
                        <a:latin typeface="Segoe UI Light" panose="020B0502040204020203" pitchFamily="34" charset="0"/>
                      </a:endParaRPr>
                    </a:p>
                  </a:txBody>
                  <a:tcPr anchor="ctr"/>
                </a:tc>
                <a:tc>
                  <a:txBody>
                    <a:bodyPr/>
                    <a:lstStyle/>
                    <a:p>
                      <a:pPr rtl="1"/>
                      <a:r>
                        <a:rPr lang="he-IL" b="1" dirty="0" smtClean="0">
                          <a:latin typeface="Segoe UI" panose="020B0502040204020203" pitchFamily="34" charset="0"/>
                          <a:cs typeface="+mn-cs"/>
                        </a:rPr>
                        <a:t>הרחבת מחלקת הגיל הרך ע"י מינוי רכזת גילאי</a:t>
                      </a:r>
                      <a:r>
                        <a:rPr lang="he-IL" b="1" baseline="0" dirty="0" smtClean="0">
                          <a:latin typeface="Segoe UI" panose="020B0502040204020203" pitchFamily="34" charset="0"/>
                          <a:cs typeface="+mn-cs"/>
                        </a:rPr>
                        <a:t> ינקות ומומחית ינקות.</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הושלם</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הליווי של הייעוץ הארגוני </a:t>
                      </a:r>
                      <a:r>
                        <a:rPr lang="he-IL" baseline="0" dirty="0" smtClean="0">
                          <a:latin typeface="Segoe UI" panose="020B0502040204020203" pitchFamily="34" charset="0"/>
                          <a:cs typeface="+mn-cs"/>
                        </a:rPr>
                        <a:t>חשוב ומשמעותי ביותר.</a:t>
                      </a:r>
                      <a:endParaRPr lang="he-IL" dirty="0">
                        <a:latin typeface="Segoe UI" panose="020B0502040204020203" pitchFamily="34" charset="0"/>
                        <a:cs typeface="+mn-cs"/>
                      </a:endParaRPr>
                    </a:p>
                  </a:txBody>
                  <a:tcPr/>
                </a:tc>
                <a:extLst>
                  <a:ext uri="{0D108BD9-81ED-4DB2-BD59-A6C34878D82A}">
                    <a16:rowId xmlns:a16="http://schemas.microsoft.com/office/drawing/2014/main" val="3719023904"/>
                  </a:ext>
                </a:extLst>
              </a:tr>
              <a:tr h="370840">
                <a:tc vMerge="1">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mn-cs"/>
                        </a:rPr>
                        <a:t>קיום</a:t>
                      </a:r>
                      <a:r>
                        <a:rPr lang="he-IL" b="1" baseline="0" dirty="0" smtClean="0">
                          <a:latin typeface="Segoe UI" panose="020B0502040204020203" pitchFamily="34" charset="0"/>
                          <a:cs typeface="+mn-cs"/>
                        </a:rPr>
                        <a:t> מפגשים קבועים של וועדת גיל רך</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בביצוע</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עד כניסת המיזם פעלה בעיר וועדת</a:t>
                      </a:r>
                      <a:r>
                        <a:rPr lang="he-IL" baseline="0" dirty="0" smtClean="0">
                          <a:latin typeface="Segoe UI" panose="020B0502040204020203" pitchFamily="34" charset="0"/>
                          <a:cs typeface="+mn-cs"/>
                        </a:rPr>
                        <a:t> גיל רך של תכנית 360.</a:t>
                      </a:r>
                      <a:endParaRPr lang="he-IL" dirty="0">
                        <a:latin typeface="Segoe UI" panose="020B0502040204020203" pitchFamily="34" charset="0"/>
                        <a:cs typeface="+mn-cs"/>
                      </a:endParaRPr>
                    </a:p>
                  </a:txBody>
                  <a:tcPr/>
                </a:tc>
                <a:extLst>
                  <a:ext uri="{0D108BD9-81ED-4DB2-BD59-A6C34878D82A}">
                    <a16:rowId xmlns:a16="http://schemas.microsoft.com/office/drawing/2014/main" val="4291087054"/>
                  </a:ext>
                </a:extLst>
              </a:tr>
              <a:tr h="370840">
                <a:tc vMerge="1">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mn-cs"/>
                        </a:rPr>
                        <a:t>הוקם פורום גיל</a:t>
                      </a:r>
                      <a:r>
                        <a:rPr lang="he-IL" b="1" baseline="0" dirty="0" smtClean="0">
                          <a:latin typeface="Segoe UI" panose="020B0502040204020203" pitchFamily="34" charset="0"/>
                          <a:cs typeface="+mn-cs"/>
                        </a:rPr>
                        <a:t> רך מצומצם</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בביצוע</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פורום עבודה שנפגש אחת לחודש וחצי ומקדם את הנושאים שהועלו בוועדת גיל רך ונושאים</a:t>
                      </a:r>
                      <a:r>
                        <a:rPr lang="he-IL" baseline="0" dirty="0" smtClean="0">
                          <a:latin typeface="Segoe UI" panose="020B0502040204020203" pitchFamily="34" charset="0"/>
                          <a:cs typeface="+mn-cs"/>
                        </a:rPr>
                        <a:t> נוספים הקשורים בגיל הרך.</a:t>
                      </a:r>
                      <a:endParaRPr lang="he-IL" dirty="0">
                        <a:latin typeface="Segoe UI" panose="020B0502040204020203" pitchFamily="34" charset="0"/>
                        <a:cs typeface="+mn-cs"/>
                      </a:endParaRPr>
                    </a:p>
                  </a:txBody>
                  <a:tcPr/>
                </a:tc>
                <a:extLst>
                  <a:ext uri="{0D108BD9-81ED-4DB2-BD59-A6C34878D82A}">
                    <a16:rowId xmlns:a16="http://schemas.microsoft.com/office/drawing/2014/main" val="3971621676"/>
                  </a:ext>
                </a:extLst>
              </a:tr>
              <a:tr h="370840">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bl>
          </a:graphicData>
        </a:graphic>
      </p:graphicFrame>
    </p:spTree>
    <p:extLst>
      <p:ext uri="{BB962C8B-B14F-4D97-AF65-F5344CB8AC3E}">
        <p14:creationId xmlns:p14="http://schemas.microsoft.com/office/powerpoint/2010/main" val="7910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39488"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הרשות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3738461812"/>
              </p:ext>
            </p:extLst>
          </p:nvPr>
        </p:nvGraphicFramePr>
        <p:xfrm>
          <a:off x="723330" y="1014302"/>
          <a:ext cx="10194878" cy="475488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mn-cs"/>
                        </a:rPr>
                        <a:t>יעדי שנה א</a:t>
                      </a:r>
                      <a:endParaRPr lang="he-IL" dirty="0">
                        <a:latin typeface="Segoe UI" panose="020B0502040204020203" pitchFamily="34" charset="0"/>
                        <a:cs typeface="+mn-cs"/>
                      </a:endParaRPr>
                    </a:p>
                  </a:txBody>
                  <a:tcPr>
                    <a:solidFill>
                      <a:srgbClr val="BACB33"/>
                    </a:solidFill>
                  </a:tcPr>
                </a:tc>
                <a:tc>
                  <a:txBody>
                    <a:bodyPr/>
                    <a:lstStyle/>
                    <a:p>
                      <a:pPr rtl="1"/>
                      <a:r>
                        <a:rPr lang="he-IL" dirty="0" smtClean="0">
                          <a:latin typeface="Segoe UI" panose="020B0502040204020203" pitchFamily="34" charset="0"/>
                          <a:cs typeface="+mn-cs"/>
                        </a:rPr>
                        <a:t>תפוקות</a:t>
                      </a:r>
                      <a:endParaRPr lang="he-IL" dirty="0">
                        <a:latin typeface="Segoe UI" panose="020B0502040204020203" pitchFamily="34" charset="0"/>
                        <a:cs typeface="+mn-cs"/>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mn-cs"/>
                        </a:rPr>
                        <a:t>סטטוס ביצוע (*)</a:t>
                      </a:r>
                    </a:p>
                    <a:p>
                      <a:pPr rtl="1"/>
                      <a:endParaRPr lang="he-IL" dirty="0">
                        <a:latin typeface="Segoe UI" panose="020B0502040204020203" pitchFamily="34" charset="0"/>
                        <a:cs typeface="+mn-cs"/>
                      </a:endParaRPr>
                    </a:p>
                  </a:txBody>
                  <a:tcPr>
                    <a:solidFill>
                      <a:srgbClr val="BACB33"/>
                    </a:solidFill>
                  </a:tcPr>
                </a:tc>
                <a:tc>
                  <a:txBody>
                    <a:bodyPr/>
                    <a:lstStyle/>
                    <a:p>
                      <a:pPr rtl="1"/>
                      <a:r>
                        <a:rPr lang="he-IL" dirty="0" smtClean="0">
                          <a:latin typeface="Segoe UI" panose="020B0502040204020203" pitchFamily="34" charset="0"/>
                          <a:cs typeface="+mn-cs"/>
                        </a:rPr>
                        <a:t>הערות</a:t>
                      </a:r>
                      <a:endParaRPr lang="he-IL" dirty="0">
                        <a:latin typeface="Segoe UI" panose="020B0502040204020203" pitchFamily="34" charset="0"/>
                        <a:cs typeface="+mn-cs"/>
                      </a:endParaRPr>
                    </a:p>
                  </a:txBody>
                  <a:tcPr>
                    <a:solidFill>
                      <a:srgbClr val="BACB33"/>
                    </a:solidFill>
                  </a:tcPr>
                </a:tc>
                <a:extLst>
                  <a:ext uri="{0D108BD9-81ED-4DB2-BD59-A6C34878D82A}">
                    <a16:rowId xmlns:a16="http://schemas.microsoft.com/office/drawing/2014/main" val="2158251127"/>
                  </a:ext>
                </a:extLst>
              </a:tr>
              <a:tr h="370840">
                <a:tc rowSpan="2">
                  <a:txBody>
                    <a:bodyPr/>
                    <a:lstStyle/>
                    <a:p>
                      <a:pPr marL="0" marR="0" lvl="0" indent="0" algn="ctr" defTabSz="914400" rtl="1" eaLnBrk="1" fontAlgn="auto" latinLnBrk="0" hangingPunct="1">
                        <a:lnSpc>
                          <a:spcPct val="200000"/>
                        </a:lnSpc>
                        <a:spcBef>
                          <a:spcPts val="0"/>
                        </a:spcBef>
                        <a:spcAft>
                          <a:spcPts val="0"/>
                        </a:spcAft>
                        <a:buClrTx/>
                        <a:buSzTx/>
                        <a:buFontTx/>
                        <a:buNone/>
                        <a:tabLst/>
                        <a:defRPr/>
                      </a:pPr>
                      <a:r>
                        <a:rPr lang="he-IL" b="1" dirty="0" smtClean="0">
                          <a:latin typeface="Segoe UI" panose="020B0502040204020203" pitchFamily="34" charset="0"/>
                          <a:cs typeface="+mn-cs"/>
                        </a:rPr>
                        <a:t>חיזוק מערך השירותים והמענים ודיוקם בהתאם לצורך היישובי</a:t>
                      </a:r>
                    </a:p>
                  </a:txBody>
                  <a:tcPr anchor="ctr"/>
                </a:tc>
                <a:tc>
                  <a:txBody>
                    <a:bodyPr/>
                    <a:lstStyle/>
                    <a:p>
                      <a:pPr rtl="1"/>
                      <a:r>
                        <a:rPr lang="he-IL" b="1" dirty="0" smtClean="0">
                          <a:latin typeface="Segoe UI" panose="020B0502040204020203" pitchFamily="34" charset="0"/>
                          <a:cs typeface="+mn-cs"/>
                        </a:rPr>
                        <a:t>נערך מיפוי</a:t>
                      </a:r>
                      <a:r>
                        <a:rPr lang="he-IL" b="1" baseline="0" dirty="0" smtClean="0">
                          <a:latin typeface="Segoe UI" panose="020B0502040204020203" pitchFamily="34" charset="0"/>
                          <a:cs typeface="+mn-cs"/>
                        </a:rPr>
                        <a:t> בזירת ההורים.</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כולל שיחות</a:t>
                      </a:r>
                      <a:r>
                        <a:rPr lang="he-IL" baseline="0" dirty="0" smtClean="0">
                          <a:latin typeface="Segoe UI" panose="020B0502040204020203" pitchFamily="34" charset="0"/>
                          <a:cs typeface="+mn-cs"/>
                        </a:rPr>
                        <a:t> ושאלונים.</a:t>
                      </a:r>
                    </a:p>
                    <a:p>
                      <a:pPr rtl="1"/>
                      <a:r>
                        <a:rPr lang="he-IL" baseline="0" dirty="0" smtClean="0">
                          <a:latin typeface="Segoe UI" panose="020B0502040204020203" pitchFamily="34" charset="0"/>
                          <a:cs typeface="+mn-cs"/>
                        </a:rPr>
                        <a:t>בשלב ניתוח מעמיק של המיפוי והבנת צרכי ההורים בעיר.</a:t>
                      </a:r>
                      <a:endParaRPr lang="he-IL" dirty="0">
                        <a:latin typeface="Segoe UI" panose="020B0502040204020203" pitchFamily="34" charset="0"/>
                        <a:cs typeface="+mn-cs"/>
                      </a:endParaRPr>
                    </a:p>
                  </a:txBody>
                  <a:tcPr/>
                </a:tc>
                <a:extLst>
                  <a:ext uri="{0D108BD9-81ED-4DB2-BD59-A6C34878D82A}">
                    <a16:rowId xmlns:a16="http://schemas.microsoft.com/office/drawing/2014/main" val="1011020168"/>
                  </a:ext>
                </a:extLst>
              </a:tr>
              <a:tr h="370840">
                <a:tc vMerge="1">
                  <a:txBody>
                    <a:bodyPr/>
                    <a:lstStyle/>
                    <a:p>
                      <a:pPr rtl="1"/>
                      <a:endParaRPr lang="he-IL" dirty="0">
                        <a:latin typeface="Segoe UI" panose="020B0502040204020203" pitchFamily="34" charset="0"/>
                        <a:cs typeface="+mn-cs"/>
                      </a:endParaRPr>
                    </a:p>
                  </a:txBody>
                  <a:tcPr/>
                </a:tc>
                <a:tc>
                  <a:txBody>
                    <a:bodyPr/>
                    <a:lstStyle/>
                    <a:p>
                      <a:pPr rtl="1"/>
                      <a:r>
                        <a:rPr lang="he-IL" b="1" dirty="0" smtClean="0">
                          <a:latin typeface="Segoe UI" panose="020B0502040204020203" pitchFamily="34" charset="0"/>
                          <a:cs typeface="+mn-cs"/>
                        </a:rPr>
                        <a:t>נערך מיפוי של קהילת מבקשי המקלט.</a:t>
                      </a:r>
                      <a:endParaRPr lang="he-IL" b="1"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בתהליך</a:t>
                      </a:r>
                      <a:endParaRPr lang="he-IL" dirty="0">
                        <a:latin typeface="Segoe UI" panose="020B0502040204020203" pitchFamily="34" charset="0"/>
                        <a:cs typeface="+mn-cs"/>
                      </a:endParaRPr>
                    </a:p>
                  </a:txBody>
                  <a:tcPr/>
                </a:tc>
                <a:tc>
                  <a:txBody>
                    <a:bodyPr/>
                    <a:lstStyle/>
                    <a:p>
                      <a:pPr rtl="1"/>
                      <a:endParaRPr lang="he-IL" dirty="0">
                        <a:latin typeface="Segoe UI" panose="020B0502040204020203" pitchFamily="34" charset="0"/>
                        <a:cs typeface="+mn-cs"/>
                      </a:endParaRPr>
                    </a:p>
                  </a:txBody>
                  <a:tcPr/>
                </a:tc>
                <a:extLst>
                  <a:ext uri="{0D108BD9-81ED-4DB2-BD59-A6C34878D82A}">
                    <a16:rowId xmlns:a16="http://schemas.microsoft.com/office/drawing/2014/main" val="3496676457"/>
                  </a:ext>
                </a:extLst>
              </a:tr>
              <a:tr h="370840">
                <a:tc>
                  <a:txBody>
                    <a:bodyPr/>
                    <a:lstStyle/>
                    <a:p>
                      <a:pPr marL="0" marR="0" lvl="0" indent="0" algn="ctr" defTabSz="914400" rtl="1" eaLnBrk="1" fontAlgn="auto" latinLnBrk="0" hangingPunct="1">
                        <a:lnSpc>
                          <a:spcPct val="200000"/>
                        </a:lnSpc>
                        <a:spcBef>
                          <a:spcPts val="0"/>
                        </a:spcBef>
                        <a:spcAft>
                          <a:spcPts val="0"/>
                        </a:spcAft>
                        <a:buClrTx/>
                        <a:buSzTx/>
                        <a:buFontTx/>
                        <a:buNone/>
                        <a:tabLst/>
                        <a:defRPr/>
                      </a:pPr>
                      <a:r>
                        <a:rPr lang="he-IL" sz="1800" b="1" i="0" u="none" strike="noStrike" dirty="0" smtClean="0">
                          <a:solidFill>
                            <a:srgbClr val="000000"/>
                          </a:solidFill>
                          <a:effectLst/>
                          <a:latin typeface="Segoe UI Light" panose="020B0502040204020203" pitchFamily="34" charset="0"/>
                          <a:cs typeface="+mn-cs"/>
                        </a:rPr>
                        <a:t>הגדלת התמיכה </a:t>
                      </a:r>
                      <a:r>
                        <a:rPr lang="he-IL" sz="1800" b="1" i="0" u="none" strike="noStrike" dirty="0" err="1" smtClean="0">
                          <a:solidFill>
                            <a:srgbClr val="000000"/>
                          </a:solidFill>
                          <a:effectLst/>
                          <a:latin typeface="Segoe UI Light" panose="020B0502040204020203" pitchFamily="34" charset="0"/>
                          <a:cs typeface="+mn-cs"/>
                        </a:rPr>
                        <a:t>הרשותית</a:t>
                      </a:r>
                      <a:r>
                        <a:rPr lang="he-IL" sz="1800" b="1" i="0" u="none" strike="noStrike" dirty="0" smtClean="0">
                          <a:solidFill>
                            <a:srgbClr val="000000"/>
                          </a:solidFill>
                          <a:effectLst/>
                          <a:latin typeface="Segoe UI Light" panose="020B0502040204020203" pitchFamily="34" charset="0"/>
                          <a:cs typeface="+mn-cs"/>
                        </a:rPr>
                        <a:t> בכלל המסגרות לגיל הינקות ביישוב</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i="0" u="none" strike="noStrike" dirty="0" smtClean="0">
                          <a:solidFill>
                            <a:srgbClr val="000000"/>
                          </a:solidFill>
                          <a:effectLst/>
                          <a:latin typeface="Segoe UI Light" panose="020B0502040204020203" pitchFamily="34" charset="0"/>
                          <a:cs typeface="+mn-cs"/>
                        </a:rPr>
                        <a:t>יצירת פורום מנהלות מעונות ומפגשים קבועים </a:t>
                      </a:r>
                    </a:p>
                  </a:txBody>
                  <a:tcPr/>
                </a:tc>
                <a:tc>
                  <a:txBody>
                    <a:bodyPr/>
                    <a:lstStyle/>
                    <a:p>
                      <a:pPr rtl="1"/>
                      <a:r>
                        <a:rPr lang="he-IL" dirty="0" smtClean="0">
                          <a:latin typeface="Segoe UI" panose="020B0502040204020203" pitchFamily="34" charset="0"/>
                          <a:cs typeface="+mn-cs"/>
                        </a:rPr>
                        <a:t>בביצוע</a:t>
                      </a:r>
                      <a:endParaRPr lang="he-IL" dirty="0">
                        <a:latin typeface="Segoe UI" panose="020B0502040204020203" pitchFamily="34" charset="0"/>
                        <a:cs typeface="+mn-cs"/>
                      </a:endParaRPr>
                    </a:p>
                  </a:txBody>
                  <a:tcPr/>
                </a:tc>
                <a:tc>
                  <a:txBody>
                    <a:bodyPr/>
                    <a:lstStyle/>
                    <a:p>
                      <a:pPr rtl="1"/>
                      <a:r>
                        <a:rPr lang="he-IL" dirty="0" smtClean="0">
                          <a:latin typeface="Segoe UI" panose="020B0502040204020203" pitchFamily="34" charset="0"/>
                          <a:cs typeface="+mn-cs"/>
                        </a:rPr>
                        <a:t>תוכנן</a:t>
                      </a:r>
                      <a:r>
                        <a:rPr lang="he-IL" baseline="0" dirty="0" smtClean="0">
                          <a:latin typeface="Segoe UI" panose="020B0502040204020203" pitchFamily="34" charset="0"/>
                          <a:cs typeface="+mn-cs"/>
                        </a:rPr>
                        <a:t> למפגש של אחת ל-6 שבועות, </a:t>
                      </a:r>
                      <a:r>
                        <a:rPr lang="he-IL" dirty="0" smtClean="0">
                          <a:latin typeface="Segoe UI" panose="020B0502040204020203" pitchFamily="34" charset="0"/>
                          <a:cs typeface="+mn-cs"/>
                        </a:rPr>
                        <a:t>נערכו 2 מפגשים והמשך המפגשים הושהה על מנת שלא להתנגש עם תכני "מסגרות</a:t>
                      </a:r>
                      <a:r>
                        <a:rPr lang="he-IL" baseline="0" dirty="0" smtClean="0">
                          <a:latin typeface="Segoe UI" panose="020B0502040204020203" pitchFamily="34" charset="0"/>
                          <a:cs typeface="+mn-cs"/>
                        </a:rPr>
                        <a:t> תחילה"  ובשבוע הבא מפגש נוסף.</a:t>
                      </a:r>
                      <a:endParaRPr lang="he-IL" dirty="0">
                        <a:latin typeface="Segoe UI" panose="020B0502040204020203" pitchFamily="34" charset="0"/>
                        <a:cs typeface="+mn-cs"/>
                      </a:endParaRPr>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321287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957005" y="327306"/>
            <a:ext cx="3320276"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המסגרות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4228492545"/>
              </p:ext>
            </p:extLst>
          </p:nvPr>
        </p:nvGraphicFramePr>
        <p:xfrm>
          <a:off x="723330" y="1014302"/>
          <a:ext cx="10194878" cy="576580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Segoe UI" panose="020B0502040204020203" pitchFamily="34" charset="0"/>
                        </a:rPr>
                        <a:t>יעדי שנה א</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סטטוס ביצוע (*)</a:t>
                      </a:r>
                    </a:p>
                    <a:p>
                      <a:endParaRPr lang="he-IL" dirty="0"/>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rowSpan="5">
                  <a:txBody>
                    <a:bodyPr/>
                    <a:lstStyle/>
                    <a:p>
                      <a:pPr marL="0" marR="0" lvl="0" indent="0" algn="ctr" defTabSz="914400" rtl="1" eaLnBrk="1" fontAlgn="auto" latinLnBrk="0" hangingPunct="1">
                        <a:lnSpc>
                          <a:spcPct val="200000"/>
                        </a:lnSpc>
                        <a:spcBef>
                          <a:spcPts val="0"/>
                        </a:spcBef>
                        <a:spcAft>
                          <a:spcPts val="0"/>
                        </a:spcAft>
                        <a:buClrTx/>
                        <a:buSzTx/>
                        <a:buFontTx/>
                        <a:buNone/>
                        <a:tabLst/>
                        <a:defRPr/>
                      </a:pPr>
                      <a:r>
                        <a:rPr lang="he-IL" sz="1800" b="1" i="0" u="none" strike="noStrike" dirty="0" smtClean="0">
                          <a:solidFill>
                            <a:srgbClr val="000000"/>
                          </a:solidFill>
                          <a:effectLst/>
                          <a:latin typeface="Segoe UI Light" panose="020B0502040204020203" pitchFamily="34" charset="0"/>
                        </a:rPr>
                        <a:t>חיזוק איכות המסגרות המפוקחות בהיבטים מבניים ותהליכיים</a:t>
                      </a:r>
                    </a:p>
                    <a:p>
                      <a:pPr algn="ctr" rtl="1">
                        <a:lnSpc>
                          <a:spcPct val="200000"/>
                        </a:lnSpc>
                      </a:pPr>
                      <a:endParaRPr lang="he-IL" b="1" dirty="0">
                        <a:latin typeface="Segoe UI" panose="020B0502040204020203" pitchFamily="34" charset="0"/>
                        <a:cs typeface="Segoe UI" panose="020B0502040204020203" pitchFamily="34" charset="0"/>
                      </a:endParaRPr>
                    </a:p>
                  </a:txBody>
                  <a:tcPr anchor="ctr"/>
                </a:tc>
                <a:tc>
                  <a:txBody>
                    <a:bodyPr/>
                    <a:lstStyle/>
                    <a:p>
                      <a:pPr rtl="1"/>
                      <a:r>
                        <a:rPr lang="he-IL" b="1" dirty="0" smtClean="0">
                          <a:latin typeface="Segoe UI" panose="020B0502040204020203" pitchFamily="34" charset="0"/>
                          <a:cs typeface="Segoe UI" panose="020B0502040204020203" pitchFamily="34" charset="0"/>
                        </a:rPr>
                        <a:t>הכשרות במעונות ובמשפחתונים</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בביצוע</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קורס מדריכות</a:t>
                      </a:r>
                      <a:r>
                        <a:rPr lang="he-IL" baseline="0" dirty="0" smtClean="0">
                          <a:latin typeface="Segoe UI" panose="020B0502040204020203" pitchFamily="34" charset="0"/>
                          <a:cs typeface="Segoe UI" panose="020B0502040204020203" pitchFamily="34" charset="0"/>
                        </a:rPr>
                        <a:t> בעיצומו.</a:t>
                      </a:r>
                    </a:p>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יום חשיפה למנהלות</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הושלם</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נוכחות מלאה</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הכשרת מנהלות מעונות</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הקורס יחל בנובמבר</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הכשרת משפחתונים</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בתכנון</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רכזת משפחתונים (שעובדת במחלקת רווחה עזבה) מתוכנן דיון עם ראש העיר להעברת הפונקציה למחלקת חינוך.</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Segoe UI" panose="020B0502040204020203" pitchFamily="34" charset="0"/>
                          <a:cs typeface="Segoe UI" panose="020B0502040204020203" pitchFamily="34" charset="0"/>
                        </a:rPr>
                        <a:t>גיוס כוח אדם בהתאם לסטנדרטים לפי תכנית העבודה היישובית</a:t>
                      </a:r>
                    </a:p>
                    <a:p>
                      <a:pPr rtl="1"/>
                      <a:r>
                        <a:rPr lang="he-IL" b="1" dirty="0" smtClean="0">
                          <a:latin typeface="Segoe UI" panose="020B0502040204020203" pitchFamily="34" charset="0"/>
                          <a:cs typeface="Segoe UI" panose="020B0502040204020203" pitchFamily="34" charset="0"/>
                        </a:rPr>
                        <a:t>תוספת תקינה</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תוספת של שתי </a:t>
                      </a:r>
                      <a:r>
                        <a:rPr lang="he-IL" baseline="0" dirty="0" smtClean="0">
                          <a:latin typeface="Segoe UI" panose="020B0502040204020203" pitchFamily="34" charset="0"/>
                          <a:cs typeface="Segoe UI" panose="020B0502040204020203" pitchFamily="34" charset="0"/>
                        </a:rPr>
                        <a:t>מטפלות למעון ויצ"ו ולמעון נעמ"ת.</a:t>
                      </a:r>
                      <a:r>
                        <a:rPr lang="he-IL" dirty="0" smtClean="0">
                          <a:latin typeface="Segoe UI" panose="020B0502040204020203" pitchFamily="34" charset="0"/>
                          <a:cs typeface="Segoe UI" panose="020B0502040204020203" pitchFamily="34" charset="0"/>
                        </a:rPr>
                        <a:t> </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bl>
          </a:graphicData>
        </a:graphic>
      </p:graphicFrame>
    </p:spTree>
    <p:extLst>
      <p:ext uri="{BB962C8B-B14F-4D97-AF65-F5344CB8AC3E}">
        <p14:creationId xmlns:p14="http://schemas.microsoft.com/office/powerpoint/2010/main" val="539449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381"/>
            <a:ext cx="12192000" cy="6858000"/>
          </a:xfrm>
          <a:prstGeom prst="rect">
            <a:avLst/>
          </a:prstGeom>
        </p:spPr>
      </p:pic>
      <p:sp>
        <p:nvSpPr>
          <p:cNvPr id="8" name="TextBox 7"/>
          <p:cNvSpPr txBox="1"/>
          <p:nvPr/>
        </p:nvSpPr>
        <p:spPr>
          <a:xfrm>
            <a:off x="5295330" y="327306"/>
            <a:ext cx="2926177" cy="523220"/>
          </a:xfrm>
          <a:prstGeom prst="rect">
            <a:avLst/>
          </a:prstGeom>
          <a:noFill/>
        </p:spPr>
        <p:txBody>
          <a:bodyPr wrap="square" rtlCol="1">
            <a:spAutoFit/>
          </a:bodyPr>
          <a:lstStyle/>
          <a:p>
            <a:pPr algn="l"/>
            <a:r>
              <a:rPr lang="he-IL" sz="2800" b="1" dirty="0" smtClean="0">
                <a:solidFill>
                  <a:srgbClr val="256291"/>
                </a:solidFill>
                <a:latin typeface="Segoe UI" panose="020B0502040204020203" pitchFamily="34" charset="0"/>
                <a:cs typeface="Segoe UI" panose="020B0502040204020203" pitchFamily="34" charset="0"/>
              </a:rPr>
              <a:t>זירת מסגרות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4158595617"/>
              </p:ext>
            </p:extLst>
          </p:nvPr>
        </p:nvGraphicFramePr>
        <p:xfrm>
          <a:off x="723330" y="1014302"/>
          <a:ext cx="10194878" cy="548640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b="1" dirty="0" smtClean="0">
                          <a:latin typeface="Segoe UI" panose="020B0502040204020203" pitchFamily="34" charset="0"/>
                          <a:cs typeface="Segoe UI" panose="020B0502040204020203" pitchFamily="34" charset="0"/>
                        </a:rPr>
                        <a:t>יעדי שנה א</a:t>
                      </a:r>
                      <a:endParaRPr lang="he-IL" b="1"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b="1" dirty="0" smtClean="0">
                          <a:latin typeface="Segoe UI" panose="020B0502040204020203" pitchFamily="34" charset="0"/>
                          <a:cs typeface="Segoe UI" panose="020B0502040204020203" pitchFamily="34" charset="0"/>
                        </a:rPr>
                        <a:t>תפוקות</a:t>
                      </a:r>
                      <a:endParaRPr lang="he-IL" b="1"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סטטוס ביצוע (*)</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הערות</a:t>
                      </a:r>
                    </a:p>
                    <a:p>
                      <a:pPr rtl="1"/>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rowSpan="2">
                  <a:txBody>
                    <a:bodyPr/>
                    <a:lstStyle/>
                    <a:p>
                      <a:pPr algn="ctr" rtl="1">
                        <a:lnSpc>
                          <a:spcPct val="200000"/>
                        </a:lnSpc>
                      </a:pPr>
                      <a:r>
                        <a:rPr lang="he-IL" b="1" dirty="0" smtClean="0">
                          <a:latin typeface="Segoe UI" panose="020B0502040204020203" pitchFamily="34" charset="0"/>
                          <a:cs typeface="Segoe UI" panose="020B0502040204020203" pitchFamily="34" charset="0"/>
                        </a:rPr>
                        <a:t>שיפור שלומות, מוטיבציה ותחושת ערך של צוותי חינוך-טיפול</a:t>
                      </a:r>
                      <a:endParaRPr lang="he-IL" b="1" dirty="0">
                        <a:latin typeface="Segoe UI" panose="020B0502040204020203" pitchFamily="34" charset="0"/>
                        <a:cs typeface="Segoe UI" panose="020B0502040204020203" pitchFamily="34" charset="0"/>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Segoe UI" panose="020B0502040204020203" pitchFamily="34" charset="0"/>
                          <a:cs typeface="Segoe UI" panose="020B0502040204020203" pitchFamily="34" charset="0"/>
                        </a:rPr>
                        <a:t>הדרכות פרטניות למטפלות</a:t>
                      </a: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יום היערכות למנהלות המעונות</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בביצוע</a:t>
                      </a:r>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370840">
                <a:tc rowSpan="3">
                  <a:txBody>
                    <a:bodyPr/>
                    <a:lstStyle/>
                    <a:p>
                      <a:pPr algn="ctr" rtl="1">
                        <a:lnSpc>
                          <a:spcPct val="200000"/>
                        </a:lnSpc>
                      </a:pPr>
                      <a:r>
                        <a:rPr lang="he-IL" b="1" dirty="0" smtClean="0">
                          <a:latin typeface="Segoe UI" panose="020B0502040204020203" pitchFamily="34" charset="0"/>
                          <a:cs typeface="Segoe UI" panose="020B0502040204020203" pitchFamily="34" charset="0"/>
                        </a:rPr>
                        <a:t>חיזוק הקשרים מעון-רשות, מעון-הורים ומעון-מעון</a:t>
                      </a:r>
                      <a:endParaRPr lang="he-IL" b="1" dirty="0">
                        <a:latin typeface="Segoe UI" panose="020B0502040204020203" pitchFamily="34" charset="0"/>
                        <a:cs typeface="Segoe UI" panose="020B0502040204020203" pitchFamily="34" charset="0"/>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Segoe UI" panose="020B0502040204020203" pitchFamily="34" charset="0"/>
                          <a:cs typeface="Segoe UI" panose="020B0502040204020203" pitchFamily="34" charset="0"/>
                        </a:rPr>
                        <a:t>פגישות עתיות (תקופתיות) בין צוותי המעונות לבין מומחה/</a:t>
                      </a:r>
                      <a:r>
                        <a:rPr lang="he-IL" b="1" dirty="0" err="1" smtClean="0">
                          <a:latin typeface="Segoe UI" panose="020B0502040204020203" pitchFamily="34" charset="0"/>
                          <a:cs typeface="Segoe UI" panose="020B0502040204020203" pitchFamily="34" charset="0"/>
                        </a:rPr>
                        <a:t>ית</a:t>
                      </a:r>
                      <a:r>
                        <a:rPr lang="he-IL" b="1" dirty="0" smtClean="0">
                          <a:latin typeface="Segoe UI" panose="020B0502040204020203" pitchFamily="34" charset="0"/>
                          <a:cs typeface="Segoe UI" panose="020B0502040204020203" pitchFamily="34" charset="0"/>
                        </a:rPr>
                        <a:t> גיל ינקות</a:t>
                      </a:r>
                    </a:p>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לאחר מיצוב תפקיד מומחית הינקות</a:t>
                      </a:r>
                      <a:r>
                        <a:rPr lang="he-IL" baseline="0" dirty="0" smtClean="0">
                          <a:latin typeface="Segoe UI" panose="020B0502040204020203" pitchFamily="34" charset="0"/>
                          <a:cs typeface="Segoe UI" panose="020B0502040204020203" pitchFamily="34" charset="0"/>
                        </a:rPr>
                        <a:t> תתקיימנה פגישות מוסדרות שלה עם מנהלות המעונות.</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יצירת פורום מנהלות מעונות ומפגשים קבועים</a:t>
                      </a:r>
                      <a:endParaRPr lang="he-IL" b="1"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מענה</a:t>
                      </a:r>
                      <a:r>
                        <a:rPr lang="he-IL" b="1" baseline="0" dirty="0" smtClean="0">
                          <a:latin typeface="Segoe UI" panose="020B0502040204020203" pitchFamily="34" charset="0"/>
                          <a:cs typeface="Segoe UI" panose="020B0502040204020203" pitchFamily="34" charset="0"/>
                        </a:rPr>
                        <a:t> לאוכלוסיות מיוחדות</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מבקשי מקלט, חרדים, ציונות דתית, הורים</a:t>
                      </a:r>
                      <a:r>
                        <a:rPr lang="he-IL" baseline="0" dirty="0" smtClean="0">
                          <a:latin typeface="Segoe UI" panose="020B0502040204020203" pitchFamily="34" charset="0"/>
                          <a:cs typeface="Segoe UI" panose="020B0502040204020203" pitchFamily="34" charset="0"/>
                        </a:rPr>
                        <a:t> יחידניים, בעלי צרכים מיוחדים ועוד.</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73772806"/>
                  </a:ext>
                </a:extLst>
              </a:tr>
            </a:tbl>
          </a:graphicData>
        </a:graphic>
      </p:graphicFrame>
    </p:spTree>
    <p:extLst>
      <p:ext uri="{BB962C8B-B14F-4D97-AF65-F5344CB8AC3E}">
        <p14:creationId xmlns:p14="http://schemas.microsoft.com/office/powerpoint/2010/main" val="257436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191674" y="327306"/>
            <a:ext cx="3085607"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המסגרות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2711524014"/>
              </p:ext>
            </p:extLst>
          </p:nvPr>
        </p:nvGraphicFramePr>
        <p:xfrm>
          <a:off x="723330" y="1014302"/>
          <a:ext cx="10194878" cy="5303520"/>
        </p:xfrm>
        <a:graphic>
          <a:graphicData uri="http://schemas.openxmlformats.org/drawingml/2006/table">
            <a:tbl>
              <a:tblPr rtl="1" firstRow="1" bandRow="1">
                <a:tableStyleId>{5C22544A-7EE6-4342-B048-85BDC9FD1C3A}</a:tableStyleId>
              </a:tblPr>
              <a:tblGrid>
                <a:gridCol w="3634549">
                  <a:extLst>
                    <a:ext uri="{9D8B030D-6E8A-4147-A177-3AD203B41FA5}">
                      <a16:colId xmlns:a16="http://schemas.microsoft.com/office/drawing/2014/main" val="395726566"/>
                    </a:ext>
                  </a:extLst>
                </a:gridCol>
                <a:gridCol w="2267395">
                  <a:extLst>
                    <a:ext uri="{9D8B030D-6E8A-4147-A177-3AD203B41FA5}">
                      <a16:colId xmlns:a16="http://schemas.microsoft.com/office/drawing/2014/main" val="2292364255"/>
                    </a:ext>
                  </a:extLst>
                </a:gridCol>
                <a:gridCol w="2146467">
                  <a:extLst>
                    <a:ext uri="{9D8B030D-6E8A-4147-A177-3AD203B41FA5}">
                      <a16:colId xmlns:a16="http://schemas.microsoft.com/office/drawing/2014/main" val="1363241455"/>
                    </a:ext>
                  </a:extLst>
                </a:gridCol>
                <a:gridCol w="2146467">
                  <a:extLst>
                    <a:ext uri="{9D8B030D-6E8A-4147-A177-3AD203B41FA5}">
                      <a16:colId xmlns:a16="http://schemas.microsoft.com/office/drawing/2014/main" val="20003"/>
                    </a:ext>
                  </a:extLst>
                </a:gridCol>
              </a:tblGrid>
              <a:tr h="370840">
                <a:tc>
                  <a:txBody>
                    <a:bodyPr/>
                    <a:lstStyle/>
                    <a:p>
                      <a:pPr rtl="1"/>
                      <a:r>
                        <a:rPr lang="he-IL" dirty="0" smtClean="0">
                          <a:latin typeface="Segoe UI" panose="020B0502040204020203" pitchFamily="34" charset="0"/>
                          <a:cs typeface="Segoe UI" panose="020B0502040204020203" pitchFamily="34" charset="0"/>
                        </a:rPr>
                        <a:t>יעדי שנה א</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 (*)</a:t>
                      </a:r>
                    </a:p>
                    <a:p>
                      <a:pPr rtl="1"/>
                      <a:endParaRPr lang="he-IL" dirty="0" smtClean="0">
                        <a:latin typeface="Segoe UI" panose="020B0502040204020203" pitchFamily="34" charset="0"/>
                        <a:cs typeface="Segoe UI" panose="020B0502040204020203" pitchFamily="34" charset="0"/>
                      </a:endParaRP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הערות</a:t>
                      </a:r>
                    </a:p>
                    <a:p>
                      <a:pPr rtl="1"/>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rowSpan="3">
                  <a:txBody>
                    <a:bodyPr/>
                    <a:lstStyle/>
                    <a:p>
                      <a:pPr algn="ctr" rtl="1" fontAlgn="ctr">
                        <a:lnSpc>
                          <a:spcPct val="200000"/>
                        </a:lnSpc>
                      </a:pPr>
                      <a:r>
                        <a:rPr lang="he-IL" sz="2000" b="1" i="0" u="none" strike="noStrike" dirty="0">
                          <a:solidFill>
                            <a:srgbClr val="000000"/>
                          </a:solidFill>
                          <a:effectLst/>
                          <a:latin typeface="Segoe UI Light" panose="020B0502040204020203" pitchFamily="34" charset="0"/>
                        </a:rPr>
                        <a:t>חיבור מנהלות  מסגרות פרטיות לרשות</a:t>
                      </a:r>
                    </a:p>
                  </a:txBody>
                  <a:tcPr marL="0" marR="0" marT="0" marB="0" anchor="ctr"/>
                </a:tc>
                <a:tc>
                  <a:txBody>
                    <a:bodyPr/>
                    <a:lstStyle/>
                    <a:p>
                      <a:pPr rtl="1"/>
                      <a:r>
                        <a:rPr lang="he-IL" b="1" dirty="0" smtClean="0">
                          <a:latin typeface="Segoe UI" panose="020B0502040204020203" pitchFamily="34" charset="0"/>
                          <a:cs typeface="Segoe UI" panose="020B0502040204020203" pitchFamily="34" charset="0"/>
                        </a:rPr>
                        <a:t>מיפוי מסגרות פרטיות</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התאפשר</a:t>
                      </a:r>
                      <a:r>
                        <a:rPr lang="he-IL" baseline="0" dirty="0" smtClean="0">
                          <a:latin typeface="Segoe UI" panose="020B0502040204020203" pitchFamily="34" charset="0"/>
                          <a:cs typeface="Segoe UI" panose="020B0502040204020203" pitchFamily="34" charset="0"/>
                        </a:rPr>
                        <a:t> בזכות מינוי רכזת לגילאי ינקות.</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פורום</a:t>
                      </a:r>
                      <a:r>
                        <a:rPr lang="he-IL" b="1" baseline="0" dirty="0" smtClean="0">
                          <a:latin typeface="Segoe UI" panose="020B0502040204020203" pitchFamily="34" charset="0"/>
                          <a:cs typeface="Segoe UI" panose="020B0502040204020203" pitchFamily="34" charset="0"/>
                        </a:rPr>
                        <a:t> מסגרות פרטיות</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בהמתנה</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ממתינים לבקשתה של מיכל. מתוכנן  מפגש אחד ראשון ייעודי למסגרות הפרטיות ואח"כ </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370840">
                <a:tc vMerge="1">
                  <a:txBody>
                    <a:bodyPr/>
                    <a:lstStyle/>
                    <a:p>
                      <a:pPr rtl="1"/>
                      <a:endParaRPr lang="he-IL" b="1" dirty="0">
                        <a:latin typeface="Segoe UI" panose="020B0502040204020203" pitchFamily="34" charset="0"/>
                        <a:cs typeface="Segoe UI" panose="020B0502040204020203" pitchFamily="34" charset="0"/>
                      </a:endParaRPr>
                    </a:p>
                  </a:txBody>
                  <a:tcPr/>
                </a:tc>
                <a:tc>
                  <a:txBody>
                    <a:bodyPr/>
                    <a:lstStyle/>
                    <a:p>
                      <a:pPr rtl="1"/>
                      <a:r>
                        <a:rPr lang="he-IL" b="1" dirty="0" smtClean="0">
                          <a:latin typeface="Segoe UI" panose="020B0502040204020203" pitchFamily="34" charset="0"/>
                          <a:cs typeface="Segoe UI" panose="020B0502040204020203" pitchFamily="34" charset="0"/>
                        </a:rPr>
                        <a:t>עידוד מסגרות פרטיות לרישוי. נעשתה בדיקה מול המסגרות הפרטיות שעברו את ההכשרות הנדרשות לקבלת הרישוי.</a:t>
                      </a:r>
                      <a:endParaRPr lang="he-IL" b="1"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בתהליך</a:t>
                      </a:r>
                      <a:endParaRPr lang="he-IL" dirty="0">
                        <a:latin typeface="Segoe UI" panose="020B0502040204020203" pitchFamily="34" charset="0"/>
                        <a:cs typeface="Segoe UI" panose="020B0502040204020203" pitchFamily="34" charset="0"/>
                      </a:endParaRPr>
                    </a:p>
                  </a:txBody>
                  <a:tcPr/>
                </a:tc>
                <a:tc>
                  <a:txBody>
                    <a:bodyPr/>
                    <a:lstStyle/>
                    <a:p>
                      <a:pPr rtl="1"/>
                      <a:r>
                        <a:rPr lang="he-IL" dirty="0" smtClean="0">
                          <a:latin typeface="Segoe UI" panose="020B0502040204020203" pitchFamily="34" charset="0"/>
                          <a:cs typeface="Segoe UI" panose="020B0502040204020203" pitchFamily="34" charset="0"/>
                        </a:rPr>
                        <a:t>מתוך המיפוי עלה שמנהלות המסגרות מקדמות את נושא הרישוי ועברו את ההכשרות הנדרשות. בקהילה החרדית- בעייתי...</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bl>
          </a:graphicData>
        </a:graphic>
      </p:graphicFrame>
    </p:spTree>
    <p:extLst>
      <p:ext uri="{BB962C8B-B14F-4D97-AF65-F5344CB8AC3E}">
        <p14:creationId xmlns:p14="http://schemas.microsoft.com/office/powerpoint/2010/main" val="418442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1E413F8FFD259747935FA183B018FBB1" ma:contentTypeVersion="9" ma:contentTypeDescription="צור מסמך חדש." ma:contentTypeScope="" ma:versionID="772bc5fbf6eff4c18393d52015b8d410">
  <xsd:schema xmlns:xsd="http://www.w3.org/2001/XMLSchema" xmlns:xs="http://www.w3.org/2001/XMLSchema" xmlns:p="http://schemas.microsoft.com/office/2006/metadata/properties" xmlns:ns2="7b666151-437b-4ee0-874d-1f2a824b8fe9" xmlns:ns3="0f1a94be-c190-4a0f-a5ae-227d50b4459b" targetNamespace="http://schemas.microsoft.com/office/2006/metadata/properties" ma:root="true" ma:fieldsID="f6a3d2a60694254bd1582bfef5f3165a" ns2:_="" ns3:_="">
    <xsd:import namespace="7b666151-437b-4ee0-874d-1f2a824b8fe9"/>
    <xsd:import namespace="0f1a94be-c190-4a0f-a5ae-227d50b445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666151-437b-4ee0-874d-1f2a824b8f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1a94be-c190-4a0f-a5ae-227d50b4459b"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9C73E9-8E87-4860-BFFA-B227D95EC93A}">
  <ds:schemaRefs>
    <ds:schemaRef ds:uri="http://schemas.microsoft.com/sharepoint/v3/contenttype/forms"/>
  </ds:schemaRefs>
</ds:datastoreItem>
</file>

<file path=customXml/itemProps2.xml><?xml version="1.0" encoding="utf-8"?>
<ds:datastoreItem xmlns:ds="http://schemas.openxmlformats.org/officeDocument/2006/customXml" ds:itemID="{C3F32D9E-FD23-4CD1-97D7-D166FC3C9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666151-437b-4ee0-874d-1f2a824b8fe9"/>
    <ds:schemaRef ds:uri="0f1a94be-c190-4a0f-a5ae-227d50b44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6BD72-1EF4-47CA-8DF0-49C9BFEEB430}">
  <ds:schemaRefs>
    <ds:schemaRef ds:uri="http://purl.org/dc/elements/1.1/"/>
    <ds:schemaRef ds:uri="7b666151-437b-4ee0-874d-1f2a824b8fe9"/>
    <ds:schemaRef ds:uri="http://purl.org/dc/terms/"/>
    <ds:schemaRef ds:uri="http://schemas.openxmlformats.org/package/2006/metadata/core-properties"/>
    <ds:schemaRef ds:uri="0f1a94be-c190-4a0f-a5ae-227d50b4459b"/>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517</TotalTime>
  <Words>913</Words>
  <Application>Microsoft Office PowerPoint</Application>
  <PresentationFormat>מסך רחב</PresentationFormat>
  <Paragraphs>160</Paragraphs>
  <Slides>14</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14</vt:i4>
      </vt:variant>
    </vt:vector>
  </HeadingPairs>
  <TitlesOfParts>
    <vt:vector size="22" baseType="lpstr">
      <vt:lpstr>Arial</vt:lpstr>
      <vt:lpstr>Calibri</vt:lpstr>
      <vt:lpstr>Calibri Light</vt:lpstr>
      <vt:lpstr>Guttman Yad-Brush</vt:lpstr>
      <vt:lpstr>Segoe UI</vt:lpstr>
      <vt:lpstr>Segoe UI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Ronit Hargas</dc:creator>
  <cp:lastModifiedBy>Noga Yogev</cp:lastModifiedBy>
  <cp:revision>63</cp:revision>
  <dcterms:created xsi:type="dcterms:W3CDTF">2019-04-07T09:28:15Z</dcterms:created>
  <dcterms:modified xsi:type="dcterms:W3CDTF">2019-09-22T10:53:39Z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0x0101001E413F8FFD259747935FA183B018FBB1</vt:lpwstr>
  </property>
  <property fmtid="{D5CDD505-2E9C-101B-9397-08002B2CF9AE}" pid="3" name="_dlc_DocIdItemGuid">
    <vt:lpwstr>ddb63cf5-2662-4461-b0f5-d337aa7fb2d0</vt:lpwstr>
  </property>
</Properties>
</file>