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sldIdLst>
    <p:sldId id="256" r:id="rId5"/>
    <p:sldId id="258" r:id="rId6"/>
    <p:sldId id="265" r:id="rId7"/>
    <p:sldId id="267" r:id="rId8"/>
    <p:sldId id="268" r:id="rId9"/>
    <p:sldId id="269" r:id="rId10"/>
    <p:sldId id="260" r:id="rId11"/>
    <p:sldId id="270" r:id="rId12"/>
    <p:sldId id="262" r:id="rId13"/>
    <p:sldId id="263" r:id="rId14"/>
    <p:sldId id="264" r:id="rId15"/>
    <p:sldId id="261" r:id="rId16"/>
    <p:sldId id="266" r:id="rId17"/>
    <p:sldId id="259"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B33"/>
    <a:srgbClr val="256291"/>
    <a:srgbClr val="0088CC"/>
    <a:srgbClr val="57AAAE"/>
    <a:srgbClr val="CFF8D6"/>
    <a:srgbClr val="777777"/>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25" autoAdjust="0"/>
    <p:restoredTop sz="94660"/>
  </p:normalViewPr>
  <p:slideViewPr>
    <p:cSldViewPr snapToGrid="0">
      <p:cViewPr varScale="1">
        <p:scale>
          <a:sx n="74" d="100"/>
          <a:sy n="74"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ח'/אלול/תשע"ט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362758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ח'/אלול/תשע"ט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195085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ח'/אלול/תשע"ט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337373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ח'/אלול/תשע"ט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65594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F571AC90-9C05-46CF-A7A3-018F3C965B06}" type="datetimeFigureOut">
              <a:rPr lang="he-IL" smtClean="0"/>
              <a:t>ח'/אלול/תשע"ט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85083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571AC90-9C05-46CF-A7A3-018F3C965B06}" type="datetimeFigureOut">
              <a:rPr lang="he-IL" smtClean="0"/>
              <a:t>ח'/אלול/תשע"ט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103285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571AC90-9C05-46CF-A7A3-018F3C965B06}" type="datetimeFigureOut">
              <a:rPr lang="he-IL" smtClean="0"/>
              <a:t>ח'/אלול/תשע"ט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8567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571AC90-9C05-46CF-A7A3-018F3C965B06}" type="datetimeFigureOut">
              <a:rPr lang="he-IL" smtClean="0"/>
              <a:t>ח'/אלול/תשע"ט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205084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571AC90-9C05-46CF-A7A3-018F3C965B06}" type="datetimeFigureOut">
              <a:rPr lang="he-IL" smtClean="0"/>
              <a:t>ח'/אלול/תשע"ט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80745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F571AC90-9C05-46CF-A7A3-018F3C965B06}" type="datetimeFigureOut">
              <a:rPr lang="he-IL" smtClean="0"/>
              <a:t>ח'/אלול/תשע"ט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58662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F571AC90-9C05-46CF-A7A3-018F3C965B06}" type="datetimeFigureOut">
              <a:rPr lang="he-IL" smtClean="0"/>
              <a:t>ח'/אלול/תשע"ט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0FB0DB5-132B-4817-B8E3-D15939C3BB28}" type="slidenum">
              <a:rPr lang="he-IL" smtClean="0"/>
              <a:t>‹#›</a:t>
            </a:fld>
            <a:endParaRPr lang="he-IL"/>
          </a:p>
        </p:txBody>
      </p:sp>
    </p:spTree>
    <p:extLst>
      <p:ext uri="{BB962C8B-B14F-4D97-AF65-F5344CB8AC3E}">
        <p14:creationId xmlns:p14="http://schemas.microsoft.com/office/powerpoint/2010/main" val="3668717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71AC90-9C05-46CF-A7A3-018F3C965B06}" type="datetimeFigureOut">
              <a:rPr lang="he-IL" smtClean="0"/>
              <a:t>ח'/אלול/תשע"ט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FB0DB5-132B-4817-B8E3-D15939C3BB28}" type="slidenum">
              <a:rPr lang="he-IL" smtClean="0"/>
              <a:t>‹#›</a:t>
            </a:fld>
            <a:endParaRPr lang="he-IL"/>
          </a:p>
        </p:txBody>
      </p:sp>
    </p:spTree>
    <p:extLst>
      <p:ext uri="{BB962C8B-B14F-4D97-AF65-F5344CB8AC3E}">
        <p14:creationId xmlns:p14="http://schemas.microsoft.com/office/powerpoint/2010/main" val="395248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573486" y="4749710"/>
            <a:ext cx="5094514" cy="1200329"/>
          </a:xfrm>
          <a:prstGeom prst="rect">
            <a:avLst/>
          </a:prstGeom>
          <a:noFill/>
        </p:spPr>
        <p:txBody>
          <a:bodyPr wrap="square" rtlCol="1">
            <a:spAutoFit/>
          </a:bodyPr>
          <a:lstStyle/>
          <a:p>
            <a:r>
              <a:rPr lang="he-IL" sz="3600" dirty="0" smtClean="0">
                <a:solidFill>
                  <a:srgbClr val="0088CC"/>
                </a:solidFill>
                <a:latin typeface="Guttman Yad-Brush" panose="02010401010101010101" pitchFamily="2" charset="-79"/>
                <a:cs typeface="Guttman Yad-Brush" panose="02010401010101010101" pitchFamily="2" charset="-79"/>
              </a:rPr>
              <a:t>דו"ח סטטוס שנה א – </a:t>
            </a:r>
          </a:p>
          <a:p>
            <a:r>
              <a:rPr lang="he-IL" sz="3600" dirty="0" smtClean="0">
                <a:solidFill>
                  <a:srgbClr val="0088CC"/>
                </a:solidFill>
                <a:latin typeface="Guttman Yad-Brush" panose="02010401010101010101" pitchFamily="2" charset="-79"/>
                <a:cs typeface="Guttman Yad-Brush" panose="02010401010101010101" pitchFamily="2" charset="-79"/>
              </a:rPr>
              <a:t>&lt;שם רשות&gt;</a:t>
            </a:r>
            <a:endParaRPr lang="he-IL" sz="3600" dirty="0">
              <a:solidFill>
                <a:srgbClr val="0088CC"/>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939215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987760" y="157968"/>
            <a:ext cx="1981950"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הורים</a:t>
            </a:r>
            <a:endParaRPr lang="he-IL" sz="2800" dirty="0">
              <a:solidFill>
                <a:srgbClr val="777777"/>
              </a:solidFill>
            </a:endParaRPr>
          </a:p>
        </p:txBody>
      </p:sp>
      <p:graphicFrame>
        <p:nvGraphicFramePr>
          <p:cNvPr id="7" name="טבלה 6"/>
          <p:cNvGraphicFramePr>
            <a:graphicFrameLocks noGrp="1"/>
          </p:cNvGraphicFramePr>
          <p:nvPr>
            <p:extLst>
              <p:ext uri="{D42A27DB-BD31-4B8C-83A1-F6EECF244321}">
                <p14:modId xmlns:p14="http://schemas.microsoft.com/office/powerpoint/2010/main" val="4236034939"/>
              </p:ext>
            </p:extLst>
          </p:nvPr>
        </p:nvGraphicFramePr>
        <p:xfrm>
          <a:off x="257696" y="681188"/>
          <a:ext cx="10715778" cy="5415280"/>
        </p:xfrm>
        <a:graphic>
          <a:graphicData uri="http://schemas.openxmlformats.org/drawingml/2006/table">
            <a:tbl>
              <a:tblPr rtl="1" firstRow="1" bandRow="1">
                <a:tableStyleId>{5C22544A-7EE6-4342-B048-85BDC9FD1C3A}</a:tableStyleId>
              </a:tblPr>
              <a:tblGrid>
                <a:gridCol w="2954811">
                  <a:extLst>
                    <a:ext uri="{9D8B030D-6E8A-4147-A177-3AD203B41FA5}">
                      <a16:colId xmlns:a16="http://schemas.microsoft.com/office/drawing/2014/main" val="909781991"/>
                    </a:ext>
                  </a:extLst>
                </a:gridCol>
                <a:gridCol w="2979987">
                  <a:extLst>
                    <a:ext uri="{9D8B030D-6E8A-4147-A177-3AD203B41FA5}">
                      <a16:colId xmlns:a16="http://schemas.microsoft.com/office/drawing/2014/main" val="395726566"/>
                    </a:ext>
                  </a:extLst>
                </a:gridCol>
                <a:gridCol w="918853">
                  <a:extLst>
                    <a:ext uri="{9D8B030D-6E8A-4147-A177-3AD203B41FA5}">
                      <a16:colId xmlns:a16="http://schemas.microsoft.com/office/drawing/2014/main" val="2292364255"/>
                    </a:ext>
                  </a:extLst>
                </a:gridCol>
                <a:gridCol w="3862127">
                  <a:extLst>
                    <a:ext uri="{9D8B030D-6E8A-4147-A177-3AD203B41FA5}">
                      <a16:colId xmlns:a16="http://schemas.microsoft.com/office/drawing/2014/main" val="1363241455"/>
                    </a:ext>
                  </a:extLst>
                </a:gridCol>
              </a:tblGrid>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יעדי תוצאה שנה א</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a:txBody>
                    <a:bodyPr/>
                    <a:lstStyle/>
                    <a:p>
                      <a:pPr algn="r" rtl="1" fontAlgn="t"/>
                      <a:r>
                        <a:rPr lang="he-IL" sz="1100" b="1" i="0" u="none" strike="noStrike" dirty="0">
                          <a:solidFill>
                            <a:srgbClr val="000000"/>
                          </a:solidFill>
                          <a:effectLst/>
                          <a:latin typeface="Segoe UI Light" panose="020B0502040204020203" pitchFamily="34" charset="0"/>
                        </a:rPr>
                        <a:t>ההורים מזהים את מערך השירותים </a:t>
                      </a:r>
                      <a:r>
                        <a:rPr lang="he-IL" sz="1100" b="1" i="0" u="none" strike="noStrike" dirty="0" err="1">
                          <a:solidFill>
                            <a:srgbClr val="000000"/>
                          </a:solidFill>
                          <a:effectLst/>
                          <a:latin typeface="Segoe UI Light" panose="020B0502040204020203" pitchFamily="34" charset="0"/>
                        </a:rPr>
                        <a:t>הרשותי</a:t>
                      </a:r>
                      <a:r>
                        <a:rPr lang="he-IL" sz="1100" b="1" i="0" u="none" strike="noStrike" dirty="0">
                          <a:solidFill>
                            <a:srgbClr val="000000"/>
                          </a:solidFill>
                          <a:effectLst/>
                          <a:latin typeface="Segoe UI Light" panose="020B0502040204020203" pitchFamily="34" charset="0"/>
                        </a:rPr>
                        <a:t> ככתובת מקצועית רלוונטית לכל מנעד הצרכים שלהם ושל ילדיהם בגיל הינקות</a:t>
                      </a:r>
                    </a:p>
                  </a:txBody>
                  <a:tcPr marL="0" marR="0" marT="0" marB="0"/>
                </a:tc>
                <a:tc>
                  <a:txBody>
                    <a:bodyPr/>
                    <a:lstStyle/>
                    <a:p>
                      <a:pPr algn="r" rtl="1" fontAlgn="t"/>
                      <a:r>
                        <a:rPr lang="he-IL" sz="1100" b="1" i="0" u="none" strike="noStrike">
                          <a:solidFill>
                            <a:srgbClr val="000000"/>
                          </a:solidFill>
                          <a:effectLst/>
                          <a:latin typeface="Segoe UI Light" panose="020B0502040204020203" pitchFamily="34" charset="0"/>
                        </a:rPr>
                        <a:t>גיוס מומחית ינקות (תקציב בזירת מסגרות)</a:t>
                      </a:r>
                    </a:p>
                  </a:txBody>
                  <a:tcPr marL="0" marR="0" marT="0" marB="0"/>
                </a:tc>
                <a:tc>
                  <a:txBody>
                    <a:bodyPr/>
                    <a:lstStyle/>
                    <a:p>
                      <a:pPr rtl="1"/>
                      <a:r>
                        <a:rPr lang="he-IL" sz="1100" dirty="0" smtClean="0">
                          <a:latin typeface="Segoe UI" panose="020B0502040204020203" pitchFamily="34" charset="0"/>
                          <a:cs typeface="+mn-cs"/>
                        </a:rPr>
                        <a:t>הושלם</a:t>
                      </a:r>
                      <a:endParaRPr lang="he-IL" sz="1100" dirty="0">
                        <a:latin typeface="Segoe UI" panose="020B0502040204020203" pitchFamily="34" charset="0"/>
                        <a:cs typeface="+mn-cs"/>
                      </a:endParaRPr>
                    </a:p>
                  </a:txBody>
                  <a:tcPr/>
                </a:tc>
                <a:tc>
                  <a:txBody>
                    <a:bodyPr/>
                    <a:lstStyle/>
                    <a:p>
                      <a:pPr algn="r" rtl="1" fontAlgn="t"/>
                      <a:r>
                        <a:rPr lang="he-IL" sz="1100" b="0" i="0" u="none" strike="noStrike" dirty="0" smtClean="0">
                          <a:solidFill>
                            <a:srgbClr val="000000"/>
                          </a:solidFill>
                          <a:effectLst/>
                          <a:latin typeface="Segoe UI Light" panose="020B0502040204020203" pitchFamily="34" charset="0"/>
                        </a:rPr>
                        <a:t>נקלטו </a:t>
                      </a:r>
                      <a:r>
                        <a:rPr lang="he-IL" sz="1100" b="0" i="0" u="none" strike="noStrike" dirty="0">
                          <a:solidFill>
                            <a:srgbClr val="000000"/>
                          </a:solidFill>
                          <a:effectLst/>
                          <a:latin typeface="Segoe UI Light" panose="020B0502040204020203" pitchFamily="34" charset="0"/>
                        </a:rPr>
                        <a:t>2 מדריכות הורים :למגזר הכללי והחרדי. לאה מהמגזר החרדי נקלטה בשלב מאוחר יותר עם </a:t>
                      </a:r>
                      <a:r>
                        <a:rPr lang="he-IL" sz="1100" b="0" i="0" u="none" strike="noStrike" dirty="0" smtClean="0">
                          <a:solidFill>
                            <a:srgbClr val="000000"/>
                          </a:solidFill>
                          <a:effectLst/>
                          <a:latin typeface="Segoe UI Light" panose="020B0502040204020203" pitchFamily="34" charset="0"/>
                        </a:rPr>
                        <a:t>התפתחות</a:t>
                      </a:r>
                      <a:r>
                        <a:rPr lang="he-IL" sz="1100" b="0" i="0" u="none" strike="noStrike" baseline="0" dirty="0" smtClean="0">
                          <a:solidFill>
                            <a:srgbClr val="000000"/>
                          </a:solidFill>
                          <a:effectLst/>
                          <a:latin typeface="Segoe UI Light" panose="020B0502040204020203" pitchFamily="34" charset="0"/>
                        </a:rPr>
                        <a:t> </a:t>
                      </a:r>
                      <a:r>
                        <a:rPr lang="he-IL" sz="1100" b="0" i="0" u="none" strike="noStrike" dirty="0" smtClean="0">
                          <a:solidFill>
                            <a:srgbClr val="000000"/>
                          </a:solidFill>
                          <a:effectLst/>
                          <a:latin typeface="Segoe UI Light" panose="020B0502040204020203" pitchFamily="34" charset="0"/>
                        </a:rPr>
                        <a:t>המענים </a:t>
                      </a:r>
                      <a:r>
                        <a:rPr lang="he-IL" sz="1100" b="0" i="0" u="none" strike="noStrike" dirty="0">
                          <a:solidFill>
                            <a:srgbClr val="000000"/>
                          </a:solidFill>
                          <a:effectLst/>
                          <a:latin typeface="Segoe UI Light" panose="020B0502040204020203" pitchFamily="34" charset="0"/>
                        </a:rPr>
                        <a:t>לאוכלוסייה מיוחדת. עידית התפטרה בסוף אוגוסט- כבר פורסם מכרז למציאת מחליפה</a:t>
                      </a:r>
                    </a:p>
                  </a:txBody>
                  <a:tcPr marL="0" marR="0" marT="0" marB="0"/>
                </a:tc>
                <a:extLst>
                  <a:ext uri="{0D108BD9-81ED-4DB2-BD59-A6C34878D82A}">
                    <a16:rowId xmlns:a16="http://schemas.microsoft.com/office/drawing/2014/main" val="3719023904"/>
                  </a:ext>
                </a:extLst>
              </a:tr>
              <a:tr h="370840">
                <a:tc>
                  <a:txBody>
                    <a:bodyPr/>
                    <a:lstStyle/>
                    <a:p>
                      <a:pPr algn="r" rtl="1" fontAlgn="t"/>
                      <a:r>
                        <a:rPr lang="he-IL" sz="1100" b="1" i="0" u="none" strike="noStrike">
                          <a:solidFill>
                            <a:srgbClr val="000000"/>
                          </a:solidFill>
                          <a:effectLst/>
                          <a:latin typeface="Segoe UI Light" panose="020B0502040204020203" pitchFamily="34" charset="0"/>
                        </a:rPr>
                        <a:t> </a:t>
                      </a:r>
                    </a:p>
                  </a:txBody>
                  <a:tcPr marL="0" marR="0" marT="0" marB="0"/>
                </a:tc>
                <a:tc>
                  <a:txBody>
                    <a:bodyPr/>
                    <a:lstStyle/>
                    <a:p>
                      <a:pPr algn="r" rtl="1" fontAlgn="t"/>
                      <a:r>
                        <a:rPr lang="he-IL" sz="1100" b="1" i="0" u="none" strike="noStrike">
                          <a:solidFill>
                            <a:srgbClr val="000000"/>
                          </a:solidFill>
                          <a:effectLst/>
                          <a:latin typeface="Segoe UI Light" panose="020B0502040204020203" pitchFamily="34" charset="0"/>
                        </a:rPr>
                        <a:t>גיוס רכזת ינקות</a:t>
                      </a:r>
                    </a:p>
                  </a:txBody>
                  <a:tcPr marL="0" marR="0" marT="0" marB="0"/>
                </a:tc>
                <a:tc>
                  <a:txBody>
                    <a:bodyPr/>
                    <a:lstStyle/>
                    <a:p>
                      <a:pPr rtl="1"/>
                      <a:r>
                        <a:rPr lang="he-IL" sz="1100" dirty="0" smtClean="0">
                          <a:latin typeface="Segoe UI" panose="020B0502040204020203" pitchFamily="34" charset="0"/>
                          <a:cs typeface="+mn-cs"/>
                        </a:rPr>
                        <a:t>הושלם</a:t>
                      </a:r>
                      <a:endParaRPr lang="he-IL" sz="1100" dirty="0">
                        <a:latin typeface="Segoe UI" panose="020B0502040204020203" pitchFamily="34" charset="0"/>
                        <a:cs typeface="+mn-cs"/>
                      </a:endParaRPr>
                    </a:p>
                  </a:txBody>
                  <a:tcPr/>
                </a:tc>
                <a:tc>
                  <a:txBody>
                    <a:bodyPr/>
                    <a:lstStyle/>
                    <a:p>
                      <a:pPr algn="r" rtl="1" fontAlgn="t"/>
                      <a:r>
                        <a:rPr lang="he-IL" sz="1100" b="0" i="0" u="none" strike="noStrike" dirty="0">
                          <a:solidFill>
                            <a:srgbClr val="000000"/>
                          </a:solidFill>
                          <a:effectLst/>
                          <a:latin typeface="Segoe UI Light" panose="020B0502040204020203" pitchFamily="34" charset="0"/>
                        </a:rPr>
                        <a:t>לאור גודל ומורכבות העיר רכזת ינקות באה לייצר השלמה לתפקיד המומחית בכל הנוגע למיפוי, ריכוז, קשר עם מסגרות וכל מה שלא קשור להדרכת הורים ואנשי מקצוע באופן ישיר</a:t>
                      </a:r>
                    </a:p>
                  </a:txBody>
                  <a:tcPr marL="0" marR="0" marT="0" marB="0"/>
                </a:tc>
                <a:extLst>
                  <a:ext uri="{0D108BD9-81ED-4DB2-BD59-A6C34878D82A}">
                    <a16:rowId xmlns:a16="http://schemas.microsoft.com/office/drawing/2014/main" val="1469019311"/>
                  </a:ext>
                </a:extLst>
              </a:tr>
              <a:tr h="370840">
                <a:tc>
                  <a:txBody>
                    <a:bodyPr/>
                    <a:lstStyle/>
                    <a:p>
                      <a:pPr algn="r" rtl="1" fontAlgn="t"/>
                      <a:r>
                        <a:rPr lang="he-IL" sz="1100" b="1" i="0" u="none" strike="noStrike">
                          <a:solidFill>
                            <a:srgbClr val="000000"/>
                          </a:solidFill>
                          <a:effectLst/>
                          <a:latin typeface="Segoe UI Light" panose="020B0502040204020203" pitchFamily="34" charset="0"/>
                        </a:rPr>
                        <a:t> </a:t>
                      </a:r>
                    </a:p>
                  </a:txBody>
                  <a:tcPr marL="0" marR="0" marT="0" marB="0"/>
                </a:tc>
                <a:tc>
                  <a:txBody>
                    <a:bodyPr/>
                    <a:lstStyle/>
                    <a:p>
                      <a:pPr algn="r" rtl="1" fontAlgn="t"/>
                      <a:r>
                        <a:rPr lang="he-IL" sz="1100" b="1" i="0" u="none" strike="noStrike">
                          <a:solidFill>
                            <a:srgbClr val="000000"/>
                          </a:solidFill>
                          <a:effectLst/>
                          <a:latin typeface="Segoe UI Light" panose="020B0502040204020203" pitchFamily="34" charset="0"/>
                        </a:rPr>
                        <a:t>הדרכה פרטנית</a:t>
                      </a:r>
                    </a:p>
                  </a:txBody>
                  <a:tcPr marL="0" marR="0" marT="0" marB="0"/>
                </a:tc>
                <a:tc>
                  <a:txBody>
                    <a:bodyPr/>
                    <a:lstStyle/>
                    <a:p>
                      <a:pPr rtl="1"/>
                      <a:r>
                        <a:rPr lang="he-IL" sz="1100" dirty="0" smtClean="0">
                          <a:latin typeface="Segoe UI" panose="020B0502040204020203" pitchFamily="34" charset="0"/>
                          <a:cs typeface="+mn-cs"/>
                        </a:rPr>
                        <a:t>בתהליך</a:t>
                      </a:r>
                      <a:endParaRPr lang="he-IL" sz="1100" dirty="0">
                        <a:latin typeface="Segoe UI" panose="020B0502040204020203" pitchFamily="34" charset="0"/>
                        <a:cs typeface="+mn-cs"/>
                      </a:endParaRPr>
                    </a:p>
                  </a:txBody>
                  <a:tcPr/>
                </a:tc>
                <a:tc>
                  <a:txBody>
                    <a:bodyPr/>
                    <a:lstStyle/>
                    <a:p>
                      <a:pPr algn="r" rtl="1" fontAlgn="t"/>
                      <a:r>
                        <a:rPr lang="he-IL" sz="1100" b="0" i="0" u="none" strike="noStrike" dirty="0">
                          <a:solidFill>
                            <a:srgbClr val="000000"/>
                          </a:solidFill>
                          <a:effectLst/>
                          <a:latin typeface="Segoe UI Light" panose="020B0502040204020203" pitchFamily="34" charset="0"/>
                        </a:rPr>
                        <a:t>החלו כבר ביולי פגישות </a:t>
                      </a:r>
                      <a:r>
                        <a:rPr lang="he-IL" sz="1100" b="0" i="0" u="none" strike="noStrike" dirty="0" smtClean="0">
                          <a:solidFill>
                            <a:srgbClr val="000000"/>
                          </a:solidFill>
                          <a:effectLst/>
                          <a:latin typeface="Segoe UI Light" panose="020B0502040204020203" pitchFamily="34" charset="0"/>
                        </a:rPr>
                        <a:t>היכרות עם דר' בלה וצוותה</a:t>
                      </a:r>
                      <a:endParaRPr lang="he-IL" sz="1100" b="0" i="0" u="none" strike="noStrike" dirty="0">
                        <a:solidFill>
                          <a:srgbClr val="000000"/>
                        </a:solidFill>
                        <a:effectLst/>
                        <a:latin typeface="Segoe UI Light" panose="020B0502040204020203" pitchFamily="34" charset="0"/>
                      </a:endParaRPr>
                    </a:p>
                  </a:txBody>
                  <a:tcPr marL="0" marR="0" marT="0" marB="0"/>
                </a:tc>
                <a:extLst>
                  <a:ext uri="{0D108BD9-81ED-4DB2-BD59-A6C34878D82A}">
                    <a16:rowId xmlns:a16="http://schemas.microsoft.com/office/drawing/2014/main" val="3098187335"/>
                  </a:ext>
                </a:extLst>
              </a:tr>
              <a:tr h="370840">
                <a:tc>
                  <a:txBody>
                    <a:bodyPr/>
                    <a:lstStyle/>
                    <a:p>
                      <a:pPr algn="r" rtl="1" fontAlgn="t"/>
                      <a:r>
                        <a:rPr lang="he-IL" sz="1100" b="1" i="0" u="none" strike="noStrike">
                          <a:solidFill>
                            <a:srgbClr val="000000"/>
                          </a:solidFill>
                          <a:effectLst/>
                          <a:latin typeface="Segoe UI Light" panose="020B0502040204020203" pitchFamily="34" charset="0"/>
                        </a:rPr>
                        <a:t> </a:t>
                      </a:r>
                    </a:p>
                  </a:txBody>
                  <a:tcPr marL="0" marR="0" marT="0" marB="0"/>
                </a:tc>
                <a:tc>
                  <a:txBody>
                    <a:bodyPr/>
                    <a:lstStyle/>
                    <a:p>
                      <a:pPr algn="r" rtl="1" fontAlgn="t"/>
                      <a:r>
                        <a:rPr lang="he-IL" sz="1100" b="1" i="0" u="none" strike="noStrike">
                          <a:solidFill>
                            <a:srgbClr val="000000"/>
                          </a:solidFill>
                          <a:effectLst/>
                          <a:latin typeface="Segoe UI Light" panose="020B0502040204020203" pitchFamily="34" charset="0"/>
                        </a:rPr>
                        <a:t>אמצעי לריכוז והנגשת מידע להורים בנושא שירותים ומענים להם ולילדיהם </a:t>
                      </a:r>
                    </a:p>
                  </a:txBody>
                  <a:tcPr marL="0" marR="0" marT="0" marB="0"/>
                </a:tc>
                <a:tc>
                  <a:txBody>
                    <a:bodyPr/>
                    <a:lstStyle/>
                    <a:p>
                      <a:pPr rtl="1"/>
                      <a:r>
                        <a:rPr lang="he-IL" sz="1100" dirty="0" smtClean="0">
                          <a:latin typeface="Segoe UI" panose="020B0502040204020203" pitchFamily="34" charset="0"/>
                          <a:cs typeface="+mn-cs"/>
                        </a:rPr>
                        <a:t>בתהליך</a:t>
                      </a:r>
                      <a:endParaRPr lang="he-IL" sz="1100" dirty="0">
                        <a:latin typeface="Segoe UI" panose="020B0502040204020203" pitchFamily="34" charset="0"/>
                        <a:cs typeface="+mn-cs"/>
                      </a:endParaRPr>
                    </a:p>
                  </a:txBody>
                  <a:tcPr/>
                </a:tc>
                <a:tc>
                  <a:txBody>
                    <a:bodyPr/>
                    <a:lstStyle/>
                    <a:p>
                      <a:pPr algn="ctr" rtl="0" fontAlgn="t"/>
                      <a:r>
                        <a:rPr lang="he-IL" sz="1100" b="0" i="0" u="none" strike="noStrike">
                          <a:solidFill>
                            <a:srgbClr val="000000"/>
                          </a:solidFill>
                          <a:effectLst/>
                          <a:latin typeface="Segoe UI Light" panose="020B0502040204020203" pitchFamily="34" charset="0"/>
                        </a:rPr>
                        <a:t> </a:t>
                      </a:r>
                    </a:p>
                  </a:txBody>
                  <a:tcPr marL="0" marR="0" marT="0" marB="0"/>
                </a:tc>
                <a:extLst>
                  <a:ext uri="{0D108BD9-81ED-4DB2-BD59-A6C34878D82A}">
                    <a16:rowId xmlns:a16="http://schemas.microsoft.com/office/drawing/2014/main" val="4291087054"/>
                  </a:ext>
                </a:extLst>
              </a:tr>
              <a:tr h="370840">
                <a:tc>
                  <a:txBody>
                    <a:bodyPr/>
                    <a:lstStyle/>
                    <a:p>
                      <a:pPr algn="r" rtl="1" fontAlgn="t"/>
                      <a:r>
                        <a:rPr lang="he-IL" sz="1100" b="1" i="0" u="none" strike="noStrike">
                          <a:solidFill>
                            <a:srgbClr val="000000"/>
                          </a:solidFill>
                          <a:effectLst/>
                          <a:latin typeface="Segoe UI Light" panose="020B0502040204020203" pitchFamily="34" charset="0"/>
                        </a:rPr>
                        <a:t> </a:t>
                      </a:r>
                    </a:p>
                  </a:txBody>
                  <a:tcPr marL="0" marR="0" marT="0" marB="0"/>
                </a:tc>
                <a:tc>
                  <a:txBody>
                    <a:bodyPr/>
                    <a:lstStyle/>
                    <a:p>
                      <a:pPr algn="r" rtl="1" fontAlgn="t"/>
                      <a:r>
                        <a:rPr lang="he-IL" sz="1100" b="1" i="0" u="none" strike="noStrike">
                          <a:solidFill>
                            <a:srgbClr val="000000"/>
                          </a:solidFill>
                          <a:effectLst/>
                          <a:latin typeface="Segoe UI Light" panose="020B0502040204020203" pitchFamily="34" charset="0"/>
                        </a:rPr>
                        <a:t>קיום מנגנונים וערוצי תקשורת בין מומחית גיל הינקות לבין כלל נשות/אנשי המקצוע והמסגרות</a:t>
                      </a:r>
                    </a:p>
                  </a:txBody>
                  <a:tcPr marL="0" marR="0" marT="0" marB="0"/>
                </a:tc>
                <a:tc>
                  <a:txBody>
                    <a:bodyPr/>
                    <a:lstStyle/>
                    <a:p>
                      <a:pPr rtl="1"/>
                      <a:r>
                        <a:rPr lang="he-IL" sz="1100" dirty="0" smtClean="0">
                          <a:latin typeface="Segoe UI" panose="020B0502040204020203" pitchFamily="34" charset="0"/>
                          <a:cs typeface="+mn-cs"/>
                        </a:rPr>
                        <a:t>בתהליך</a:t>
                      </a:r>
                      <a:endParaRPr lang="he-IL" sz="1100" dirty="0">
                        <a:latin typeface="Segoe UI" panose="020B0502040204020203" pitchFamily="34" charset="0"/>
                        <a:cs typeface="+mn-cs"/>
                      </a:endParaRPr>
                    </a:p>
                  </a:txBody>
                  <a:tcPr/>
                </a:tc>
                <a:tc>
                  <a:txBody>
                    <a:bodyPr/>
                    <a:lstStyle/>
                    <a:p>
                      <a:pPr algn="r" rtl="1" fontAlgn="t"/>
                      <a:r>
                        <a:rPr lang="he-IL" sz="1100" b="0" i="0" u="none" strike="noStrike" dirty="0">
                          <a:solidFill>
                            <a:srgbClr val="000000"/>
                          </a:solidFill>
                          <a:effectLst/>
                          <a:latin typeface="Segoe UI Light" panose="020B0502040204020203" pitchFamily="34" charset="0"/>
                        </a:rPr>
                        <a:t>עם גיוס צוות </a:t>
                      </a:r>
                      <a:r>
                        <a:rPr lang="he-IL" sz="1100" b="0" i="0" u="none" strike="noStrike" dirty="0" smtClean="0">
                          <a:solidFill>
                            <a:srgbClr val="000000"/>
                          </a:solidFill>
                          <a:effectLst/>
                          <a:latin typeface="Segoe UI Light" panose="020B0502040204020203" pitchFamily="34" charset="0"/>
                        </a:rPr>
                        <a:t>המיזם יצאו </a:t>
                      </a:r>
                      <a:r>
                        <a:rPr lang="he-IL" sz="1100" b="0" i="0" u="none" strike="noStrike" dirty="0">
                          <a:solidFill>
                            <a:srgbClr val="000000"/>
                          </a:solidFill>
                          <a:effectLst/>
                          <a:latin typeface="Segoe UI Light" panose="020B0502040204020203" pitchFamily="34" charset="0"/>
                        </a:rPr>
                        <a:t>להיכרות אישית ומשמעותית עם כלל אנשי המקצוע והמסגרות בצפת</a:t>
                      </a:r>
                    </a:p>
                  </a:txBody>
                  <a:tcPr marL="0" marR="0" marT="0" marB="0"/>
                </a:tc>
                <a:extLst>
                  <a:ext uri="{0D108BD9-81ED-4DB2-BD59-A6C34878D82A}">
                    <a16:rowId xmlns:a16="http://schemas.microsoft.com/office/drawing/2014/main" val="3971621676"/>
                  </a:ext>
                </a:extLst>
              </a:tr>
              <a:tr h="370840">
                <a:tc>
                  <a:txBody>
                    <a:bodyPr/>
                    <a:lstStyle/>
                    <a:p>
                      <a:pPr algn="r" rtl="1" fontAlgn="t"/>
                      <a:r>
                        <a:rPr lang="he-IL" sz="1100" b="1" i="0" u="none" strike="noStrike" dirty="0">
                          <a:solidFill>
                            <a:srgbClr val="000000"/>
                          </a:solidFill>
                          <a:effectLst/>
                          <a:latin typeface="Segoe UI Light" panose="020B0502040204020203" pitchFamily="34" charset="0"/>
                        </a:rPr>
                        <a:t>שביעות רצון מרמת השירותים והמענים, מזמינותם ומיחס נותני השירותים</a:t>
                      </a:r>
                    </a:p>
                  </a:txBody>
                  <a:tcPr marL="0" marR="0" marT="0" marB="0"/>
                </a:tc>
                <a:tc>
                  <a:txBody>
                    <a:bodyPr/>
                    <a:lstStyle/>
                    <a:p>
                      <a:pPr algn="r" rtl="1" fontAlgn="t"/>
                      <a:r>
                        <a:rPr lang="he-IL" sz="1100" b="1" i="0" u="none" strike="noStrike" dirty="0">
                          <a:solidFill>
                            <a:srgbClr val="000000"/>
                          </a:solidFill>
                          <a:effectLst/>
                          <a:latin typeface="Segoe UI Light" panose="020B0502040204020203" pitchFamily="34" charset="0"/>
                        </a:rPr>
                        <a:t>פיתוח והתאמה של מענים </a:t>
                      </a:r>
                      <a:r>
                        <a:rPr lang="he-IL" sz="1100" b="1" i="0" u="none" strike="noStrike" dirty="0" smtClean="0">
                          <a:solidFill>
                            <a:srgbClr val="000000"/>
                          </a:solidFill>
                          <a:effectLst/>
                          <a:latin typeface="Segoe UI Light" panose="020B0502040204020203" pitchFamily="34" charset="0"/>
                        </a:rPr>
                        <a:t>ושירותים – מחצלת נודדת</a:t>
                      </a:r>
                      <a:endParaRPr lang="he-IL" sz="1100" b="1" i="0" u="none" strike="noStrike" dirty="0">
                        <a:solidFill>
                          <a:srgbClr val="000000"/>
                        </a:solidFill>
                        <a:effectLst/>
                        <a:latin typeface="Segoe UI Light" panose="020B0502040204020203" pitchFamily="34" charset="0"/>
                      </a:endParaRPr>
                    </a:p>
                  </a:txBody>
                  <a:tcPr marL="0" marR="0" marT="0" marB="0"/>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algn="r" rtl="1" fontAlgn="t"/>
                      <a:r>
                        <a:rPr lang="he-IL" sz="1100" b="0" i="0" u="none" strike="noStrike" dirty="0">
                          <a:solidFill>
                            <a:srgbClr val="000000"/>
                          </a:solidFill>
                          <a:effectLst/>
                          <a:latin typeface="Segoe UI Light" panose="020B0502040204020203" pitchFamily="34" charset="0"/>
                        </a:rPr>
                        <a:t>הוחלט על ייעוד אחר לתקציב- תוספת לאוכלוסיות מיוחדות על מנת לבסס את צוות המשחקיות. </a:t>
                      </a:r>
                    </a:p>
                  </a:txBody>
                  <a:tcPr marL="0" marR="0" marT="0" marB="0"/>
                </a:tc>
                <a:extLst>
                  <a:ext uri="{0D108BD9-81ED-4DB2-BD59-A6C34878D82A}">
                    <a16:rowId xmlns:a16="http://schemas.microsoft.com/office/drawing/2014/main" val="2796947095"/>
                  </a:ext>
                </a:extLst>
              </a:tr>
              <a:tr h="370840">
                <a:tc>
                  <a:txBody>
                    <a:bodyPr/>
                    <a:lstStyle/>
                    <a:p>
                      <a:pPr algn="r" rtl="1" fontAlgn="t"/>
                      <a:r>
                        <a:rPr lang="he-IL" sz="1100" b="1" i="0" u="none" strike="noStrike" dirty="0">
                          <a:solidFill>
                            <a:srgbClr val="000000"/>
                          </a:solidFill>
                          <a:effectLst/>
                          <a:latin typeface="Segoe UI Light" panose="020B0502040204020203" pitchFamily="34" charset="0"/>
                        </a:rPr>
                        <a:t> </a:t>
                      </a:r>
                    </a:p>
                  </a:txBody>
                  <a:tcPr marL="0" marR="0" marT="0" marB="0"/>
                </a:tc>
                <a:tc>
                  <a:txBody>
                    <a:bodyPr/>
                    <a:lstStyle/>
                    <a:p>
                      <a:pPr algn="r" rtl="1" fontAlgn="t"/>
                      <a:r>
                        <a:rPr lang="he-IL" sz="1100" b="1" i="0" u="none" strike="noStrike" dirty="0">
                          <a:solidFill>
                            <a:srgbClr val="000000"/>
                          </a:solidFill>
                          <a:effectLst/>
                          <a:latin typeface="Segoe UI Light" panose="020B0502040204020203" pitchFamily="34" charset="0"/>
                        </a:rPr>
                        <a:t>הרחבת בית פתוח - משחקיה התפתחותית. הרחבת משרה של עובדת קיימת- לחן</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הושלם</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ההרחבה משמעותה שמיוני יש מענה גם אחה"צ לאימהות ותינוקות</a:t>
                      </a:r>
                    </a:p>
                  </a:txBody>
                  <a:tcPr marL="0" marR="0" marT="0" marB="0"/>
                </a:tc>
                <a:extLst>
                  <a:ext uri="{0D108BD9-81ED-4DB2-BD59-A6C34878D82A}">
                    <a16:rowId xmlns:a16="http://schemas.microsoft.com/office/drawing/2014/main" val="4074494520"/>
                  </a:ext>
                </a:extLst>
              </a:tr>
              <a:tr h="370840">
                <a:tc>
                  <a:txBody>
                    <a:bodyPr/>
                    <a:lstStyle/>
                    <a:p>
                      <a:pPr algn="r" rtl="1" fontAlgn="t"/>
                      <a:r>
                        <a:rPr lang="he-IL" sz="1100" b="1" i="0" u="none" strike="noStrike">
                          <a:solidFill>
                            <a:srgbClr val="000000"/>
                          </a:solidFill>
                          <a:effectLst/>
                          <a:latin typeface="Segoe UI Light" panose="020B0502040204020203" pitchFamily="34" charset="0"/>
                        </a:rPr>
                        <a:t> </a:t>
                      </a:r>
                    </a:p>
                  </a:txBody>
                  <a:tcPr marL="0" marR="0" marT="0" marB="0"/>
                </a:tc>
                <a:tc>
                  <a:txBody>
                    <a:bodyPr/>
                    <a:lstStyle/>
                    <a:p>
                      <a:pPr algn="r" rtl="1" fontAlgn="t"/>
                      <a:r>
                        <a:rPr lang="he-IL" sz="1100" b="1" i="0" u="none" strike="noStrike" dirty="0">
                          <a:solidFill>
                            <a:srgbClr val="000000"/>
                          </a:solidFill>
                          <a:effectLst/>
                          <a:latin typeface="Segoe UI Light" panose="020B0502040204020203" pitchFamily="34" charset="0"/>
                        </a:rPr>
                        <a:t>סדנאות הורים במעונות/משחקייה אחה"צ</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חלק קטן מהשכר ילך על יתרת שכר ללחן רכזת משחקיה והיתר עבור סדנאות הורים- עם פתיחת שנת הלימודים  ייפתחו 4 סדנאות הורים במסגרות החינוכיות ו/או גם במרכז לגיל הרך </a:t>
                      </a:r>
                      <a:r>
                        <a:rPr lang="he-IL" sz="1100" b="0" i="0" u="none" strike="noStrike" dirty="0" smtClean="0">
                          <a:solidFill>
                            <a:srgbClr val="000000"/>
                          </a:solidFill>
                          <a:effectLst/>
                          <a:latin typeface="Segoe UI Light" panose="020B0502040204020203" pitchFamily="34" charset="0"/>
                        </a:rPr>
                        <a:t>בשת"פ </a:t>
                      </a:r>
                      <a:r>
                        <a:rPr lang="he-IL" sz="1100" b="0" i="0" u="none" strike="noStrike" dirty="0">
                          <a:solidFill>
                            <a:srgbClr val="000000"/>
                          </a:solidFill>
                          <a:effectLst/>
                          <a:latin typeface="Segoe UI Light" panose="020B0502040204020203" pitchFamily="34" charset="0"/>
                        </a:rPr>
                        <a:t>עם </a:t>
                      </a:r>
                      <a:r>
                        <a:rPr lang="he-IL" sz="1100" b="0" i="0" u="none" strike="noStrike" dirty="0" err="1">
                          <a:solidFill>
                            <a:srgbClr val="000000"/>
                          </a:solidFill>
                          <a:effectLst/>
                          <a:latin typeface="Segoe UI Light" panose="020B0502040204020203" pitchFamily="34" charset="0"/>
                        </a:rPr>
                        <a:t>תוכנית</a:t>
                      </a:r>
                      <a:r>
                        <a:rPr lang="he-IL" sz="1100" b="0" i="0" u="none" strike="noStrike" dirty="0">
                          <a:solidFill>
                            <a:srgbClr val="000000"/>
                          </a:solidFill>
                          <a:effectLst/>
                          <a:latin typeface="Segoe UI Light" panose="020B0502040204020203" pitchFamily="34" charset="0"/>
                        </a:rPr>
                        <a:t> בשביל המשפחה</a:t>
                      </a:r>
                    </a:p>
                  </a:txBody>
                  <a:tcPr marL="0" marR="0" marT="0" marB="0"/>
                </a:tc>
                <a:extLst>
                  <a:ext uri="{0D108BD9-81ED-4DB2-BD59-A6C34878D82A}">
                    <a16:rowId xmlns:a16="http://schemas.microsoft.com/office/drawing/2014/main" val="1441798226"/>
                  </a:ext>
                </a:extLst>
              </a:tr>
              <a:tr h="370840">
                <a:tc>
                  <a:txBody>
                    <a:bodyPr/>
                    <a:lstStyle/>
                    <a:p>
                      <a:pPr algn="r" rtl="1" fontAlgn="t"/>
                      <a:r>
                        <a:rPr lang="he-IL" sz="1100" b="1" i="0" u="none" strike="noStrike">
                          <a:solidFill>
                            <a:srgbClr val="000000"/>
                          </a:solidFill>
                          <a:effectLst/>
                          <a:latin typeface="Segoe UI Light" panose="020B0502040204020203" pitchFamily="34" charset="0"/>
                        </a:rPr>
                        <a:t>שיפור יכולת ההתמודדות עם אתגרי ההורות בשנים הראשונות</a:t>
                      </a:r>
                    </a:p>
                  </a:txBody>
                  <a:tcPr marL="0" marR="0" marT="0" marB="0"/>
                </a:tc>
                <a:tc>
                  <a:txBody>
                    <a:bodyPr/>
                    <a:lstStyle/>
                    <a:p>
                      <a:pPr algn="r" rtl="1" fontAlgn="t"/>
                      <a:r>
                        <a:rPr lang="he-IL" sz="1100" b="1" i="0" u="none" strike="noStrike" dirty="0">
                          <a:solidFill>
                            <a:srgbClr val="000000"/>
                          </a:solidFill>
                          <a:effectLst/>
                          <a:latin typeface="Segoe UI Light" panose="020B0502040204020203" pitchFamily="34" charset="0"/>
                        </a:rPr>
                        <a:t>פיתוח והנגשה של מענים ושירותים רלוונטיים</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algn="r" rtl="1" fontAlgn="t"/>
                      <a:r>
                        <a:rPr lang="he-IL" sz="1100" b="0" i="0" u="none" strike="noStrike" dirty="0" smtClean="0">
                          <a:solidFill>
                            <a:srgbClr val="000000"/>
                          </a:solidFill>
                          <a:effectLst/>
                          <a:latin typeface="Segoe UI Light" panose="020B0502040204020203" pitchFamily="34" charset="0"/>
                        </a:rPr>
                        <a:t>גויסה </a:t>
                      </a:r>
                      <a:r>
                        <a:rPr lang="he-IL" sz="1100" b="0" i="0" u="none" strike="noStrike" dirty="0">
                          <a:solidFill>
                            <a:srgbClr val="000000"/>
                          </a:solidFill>
                          <a:effectLst/>
                          <a:latin typeface="Segoe UI Light" panose="020B0502040204020203" pitchFamily="34" charset="0"/>
                        </a:rPr>
                        <a:t>מומחית למגזר החרדית, מפעילות משחקייה רואיינו וצריכות להיקלט.</a:t>
                      </a:r>
                    </a:p>
                  </a:txBody>
                  <a:tcPr marL="0" marR="0" marT="0" marB="0"/>
                </a:tc>
                <a:extLst>
                  <a:ext uri="{0D108BD9-81ED-4DB2-BD59-A6C34878D82A}">
                    <a16:rowId xmlns:a16="http://schemas.microsoft.com/office/drawing/2014/main" val="1592825450"/>
                  </a:ext>
                </a:extLst>
              </a:tr>
              <a:tr h="370840">
                <a:tc>
                  <a:txBody>
                    <a:bodyPr/>
                    <a:lstStyle/>
                    <a:p>
                      <a:pPr algn="just" rtl="1" fontAlgn="t"/>
                      <a:r>
                        <a:rPr lang="he-IL" sz="1100" b="1" i="0" u="none" strike="noStrike" dirty="0">
                          <a:solidFill>
                            <a:srgbClr val="000000"/>
                          </a:solidFill>
                          <a:effectLst/>
                          <a:latin typeface="Segoe UI Light" panose="020B0502040204020203" pitchFamily="34" charset="0"/>
                        </a:rPr>
                        <a:t> </a:t>
                      </a:r>
                    </a:p>
                  </a:txBody>
                  <a:tcPr marL="0" marR="0" marT="0" marB="0"/>
                </a:tc>
                <a:tc>
                  <a:txBody>
                    <a:bodyPr/>
                    <a:lstStyle/>
                    <a:p>
                      <a:pPr algn="r" rtl="1" fontAlgn="t"/>
                      <a:r>
                        <a:rPr lang="he-IL" sz="1100" b="1" i="0" u="none" strike="noStrike" dirty="0">
                          <a:solidFill>
                            <a:srgbClr val="000000"/>
                          </a:solidFill>
                          <a:effectLst/>
                          <a:latin typeface="Segoe UI Light" panose="020B0502040204020203" pitchFamily="34" charset="0"/>
                        </a:rPr>
                        <a:t>שילוב ממוקד של תכנים העוסקים בגורמי סיכון (בטיחות, בריאות) ובחשיבות אינטראקציות בתכניות העבודה הכלליות בזירת ההורים</a:t>
                      </a:r>
                    </a:p>
                  </a:txBody>
                  <a:tcPr marL="0" marR="0" marT="0" marB="0"/>
                </a:tc>
                <a:tc>
                  <a:txBody>
                    <a:bodyPr/>
                    <a:lstStyle/>
                    <a:p>
                      <a:pPr algn="l" rtl="0" fontAlgn="t"/>
                      <a:r>
                        <a:rPr lang="he-IL" sz="1100" b="0" i="0" u="none" strike="noStrike" dirty="0">
                          <a:solidFill>
                            <a:srgbClr val="000000"/>
                          </a:solidFill>
                          <a:effectLst/>
                          <a:latin typeface="Segoe UI Light" panose="020B0502040204020203" pitchFamily="34" charset="0"/>
                        </a:rPr>
                        <a:t> </a:t>
                      </a:r>
                      <a:r>
                        <a:rPr lang="he-IL" sz="1100" b="0" i="0" u="none" strike="noStrike" dirty="0" smtClean="0">
                          <a:solidFill>
                            <a:srgbClr val="000000"/>
                          </a:solidFill>
                          <a:effectLst/>
                          <a:latin typeface="Segoe UI Light" panose="020B0502040204020203" pitchFamily="34" charset="0"/>
                        </a:rPr>
                        <a:t>בתכנון</a:t>
                      </a:r>
                      <a:endParaRPr lang="he-IL" sz="1100" b="0" i="0" u="none" strike="noStrike" dirty="0">
                        <a:solidFill>
                          <a:srgbClr val="000000"/>
                        </a:solidFill>
                        <a:effectLst/>
                        <a:latin typeface="Segoe UI Light" panose="020B0502040204020203" pitchFamily="34" charset="0"/>
                      </a:endParaRPr>
                    </a:p>
                  </a:txBody>
                  <a:tcPr marL="0" marR="0" marT="0" marB="0"/>
                </a:tc>
                <a:tc>
                  <a:txBody>
                    <a:bodyPr/>
                    <a:lstStyle/>
                    <a:p>
                      <a:pPr algn="ctr" rtl="0" fontAlgn="t"/>
                      <a:r>
                        <a:rPr lang="he-IL" sz="1100" b="0" i="0" u="none" strike="noStrike" dirty="0">
                          <a:solidFill>
                            <a:srgbClr val="000000"/>
                          </a:solidFill>
                          <a:effectLst/>
                          <a:latin typeface="Segoe UI Light" panose="020B0502040204020203" pitchFamily="34" charset="0"/>
                        </a:rPr>
                        <a:t> </a:t>
                      </a:r>
                    </a:p>
                  </a:txBody>
                  <a:tcPr marL="0" marR="0" marT="0" marB="0"/>
                </a:tc>
                <a:extLst>
                  <a:ext uri="{0D108BD9-81ED-4DB2-BD59-A6C34878D82A}">
                    <a16:rowId xmlns:a16="http://schemas.microsoft.com/office/drawing/2014/main" val="2889085516"/>
                  </a:ext>
                </a:extLst>
              </a:tr>
              <a:tr h="370840">
                <a:tc>
                  <a:txBody>
                    <a:bodyPr/>
                    <a:lstStyle/>
                    <a:p>
                      <a:pPr algn="just" rtl="1" fontAlgn="t"/>
                      <a:r>
                        <a:rPr lang="he-IL" sz="1100" b="1" i="0" u="none" strike="noStrike">
                          <a:solidFill>
                            <a:srgbClr val="000000"/>
                          </a:solidFill>
                          <a:effectLst/>
                          <a:latin typeface="Segoe UI Light" panose="020B0502040204020203" pitchFamily="34" charset="0"/>
                        </a:rPr>
                        <a:t> </a:t>
                      </a:r>
                    </a:p>
                  </a:txBody>
                  <a:tcPr marL="0" marR="0" marT="0" marB="0"/>
                </a:tc>
                <a:tc>
                  <a:txBody>
                    <a:bodyPr/>
                    <a:lstStyle/>
                    <a:p>
                      <a:pPr algn="r" rtl="1" fontAlgn="t"/>
                      <a:r>
                        <a:rPr lang="he-IL" sz="1100" b="1" i="0" u="none" strike="noStrike" dirty="0">
                          <a:solidFill>
                            <a:srgbClr val="000000"/>
                          </a:solidFill>
                          <a:effectLst/>
                          <a:latin typeface="Segoe UI Light" panose="020B0502040204020203" pitchFamily="34" charset="0"/>
                        </a:rPr>
                        <a:t>הפצה והנגשה של מדריך "הורים במרכז" להורים</a:t>
                      </a:r>
                    </a:p>
                  </a:txBody>
                  <a:tcPr marL="0" marR="0" marT="0" marB="0"/>
                </a:tc>
                <a:tc>
                  <a:txBody>
                    <a:bodyPr/>
                    <a:lstStyle/>
                    <a:p>
                      <a:pPr algn="l" rtl="0" fontAlgn="t"/>
                      <a:r>
                        <a:rPr lang="he-IL" sz="1100" b="0" i="0" u="none" strike="noStrike" dirty="0">
                          <a:solidFill>
                            <a:srgbClr val="000000"/>
                          </a:solidFill>
                          <a:effectLst/>
                          <a:latin typeface="Segoe UI Light" panose="020B0502040204020203" pitchFamily="34" charset="0"/>
                        </a:rPr>
                        <a:t> </a:t>
                      </a:r>
                      <a:r>
                        <a:rPr lang="he-IL" sz="1100" b="0" i="0" u="none" strike="noStrike" dirty="0" smtClean="0">
                          <a:solidFill>
                            <a:srgbClr val="000000"/>
                          </a:solidFill>
                          <a:effectLst/>
                          <a:latin typeface="Segoe UI Light" panose="020B0502040204020203" pitchFamily="34" charset="0"/>
                        </a:rPr>
                        <a:t>בתכנון</a:t>
                      </a:r>
                      <a:endParaRPr lang="he-IL" sz="1100" b="0" i="0" u="none" strike="noStrike" dirty="0">
                        <a:solidFill>
                          <a:srgbClr val="000000"/>
                        </a:solidFill>
                        <a:effectLst/>
                        <a:latin typeface="Segoe UI Light" panose="020B0502040204020203" pitchFamily="34" charset="0"/>
                      </a:endParaRPr>
                    </a:p>
                  </a:txBody>
                  <a:tcPr marL="0" marR="0" marT="0" marB="0"/>
                </a:tc>
                <a:tc>
                  <a:txBody>
                    <a:bodyPr/>
                    <a:lstStyle/>
                    <a:p>
                      <a:pPr algn="ctr" rtl="0" fontAlgn="t"/>
                      <a:r>
                        <a:rPr lang="he-IL" sz="1100" b="0" i="0" u="none" strike="noStrike" dirty="0">
                          <a:solidFill>
                            <a:srgbClr val="000000"/>
                          </a:solidFill>
                          <a:effectLst/>
                          <a:latin typeface="Segoe UI Light" panose="020B0502040204020203" pitchFamily="34" charset="0"/>
                        </a:rPr>
                        <a:t> </a:t>
                      </a:r>
                    </a:p>
                  </a:txBody>
                  <a:tcPr marL="0" marR="0" marT="0" marB="0"/>
                </a:tc>
                <a:extLst>
                  <a:ext uri="{0D108BD9-81ED-4DB2-BD59-A6C34878D82A}">
                    <a16:rowId xmlns:a16="http://schemas.microsoft.com/office/drawing/2014/main" val="2560447409"/>
                  </a:ext>
                </a:extLst>
              </a:tr>
            </a:tbl>
          </a:graphicData>
        </a:graphic>
      </p:graphicFrame>
    </p:spTree>
    <p:extLst>
      <p:ext uri="{BB962C8B-B14F-4D97-AF65-F5344CB8AC3E}">
        <p14:creationId xmlns:p14="http://schemas.microsoft.com/office/powerpoint/2010/main" val="2574363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002775" y="327306"/>
            <a:ext cx="4186451"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נשות/אנשי מקצוע</a:t>
            </a:r>
            <a:endParaRPr lang="he-IL" sz="2800" dirty="0">
              <a:solidFill>
                <a:srgbClr val="777777"/>
              </a:solidFill>
            </a:endParaRPr>
          </a:p>
        </p:txBody>
      </p:sp>
      <p:graphicFrame>
        <p:nvGraphicFramePr>
          <p:cNvPr id="7" name="טבלה 6"/>
          <p:cNvGraphicFramePr>
            <a:graphicFrameLocks noGrp="1"/>
          </p:cNvGraphicFramePr>
          <p:nvPr>
            <p:extLst>
              <p:ext uri="{D42A27DB-BD31-4B8C-83A1-F6EECF244321}">
                <p14:modId xmlns:p14="http://schemas.microsoft.com/office/powerpoint/2010/main" val="222374018"/>
              </p:ext>
            </p:extLst>
          </p:nvPr>
        </p:nvGraphicFramePr>
        <p:xfrm>
          <a:off x="540327" y="1014302"/>
          <a:ext cx="10377881" cy="5085895"/>
        </p:xfrm>
        <a:graphic>
          <a:graphicData uri="http://schemas.openxmlformats.org/drawingml/2006/table">
            <a:tbl>
              <a:tblPr rtl="1" firstRow="1" bandRow="1">
                <a:tableStyleId>{5C22544A-7EE6-4342-B048-85BDC9FD1C3A}</a:tableStyleId>
              </a:tblPr>
              <a:tblGrid>
                <a:gridCol w="2620519">
                  <a:extLst>
                    <a:ext uri="{9D8B030D-6E8A-4147-A177-3AD203B41FA5}">
                      <a16:colId xmlns:a16="http://schemas.microsoft.com/office/drawing/2014/main" val="909781991"/>
                    </a:ext>
                  </a:extLst>
                </a:gridCol>
                <a:gridCol w="2642847">
                  <a:extLst>
                    <a:ext uri="{9D8B030D-6E8A-4147-A177-3AD203B41FA5}">
                      <a16:colId xmlns:a16="http://schemas.microsoft.com/office/drawing/2014/main" val="395726566"/>
                    </a:ext>
                  </a:extLst>
                </a:gridCol>
                <a:gridCol w="1562438">
                  <a:extLst>
                    <a:ext uri="{9D8B030D-6E8A-4147-A177-3AD203B41FA5}">
                      <a16:colId xmlns:a16="http://schemas.microsoft.com/office/drawing/2014/main" val="2292364255"/>
                    </a:ext>
                  </a:extLst>
                </a:gridCol>
                <a:gridCol w="3552077">
                  <a:extLst>
                    <a:ext uri="{9D8B030D-6E8A-4147-A177-3AD203B41FA5}">
                      <a16:colId xmlns:a16="http://schemas.microsoft.com/office/drawing/2014/main" val="1363241455"/>
                    </a:ext>
                  </a:extLst>
                </a:gridCol>
              </a:tblGrid>
              <a:tr h="52663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יעדי תוצאה שנה א</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a:t>
                      </a: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553936">
                <a:tc>
                  <a:txBody>
                    <a:bodyPr/>
                    <a:lstStyle/>
                    <a:p>
                      <a:pPr algn="r" rtl="1" fontAlgn="ctr"/>
                      <a:r>
                        <a:rPr lang="he-IL" sz="1100" b="1" i="0" u="none" strike="noStrike" dirty="0">
                          <a:solidFill>
                            <a:srgbClr val="000000"/>
                          </a:solidFill>
                          <a:effectLst/>
                          <a:latin typeface="Segoe UI Light" panose="020B0502040204020203" pitchFamily="34" charset="0"/>
                        </a:rPr>
                        <a:t>הגברת יכולת הזיהוי של ילדים המתקשים בתפקודם ושיפור יכולת ההתמודדות עם קשיים </a:t>
                      </a:r>
                    </a:p>
                  </a:txBody>
                  <a:tcPr marL="0" marR="0" marT="0" marB="0" anchor="ctr"/>
                </a:tc>
                <a:tc>
                  <a:txBody>
                    <a:bodyPr/>
                    <a:lstStyle/>
                    <a:p>
                      <a:pPr algn="r" rtl="1" fontAlgn="t"/>
                      <a:r>
                        <a:rPr lang="he-IL" sz="1100" b="1" i="0" u="none" strike="noStrike">
                          <a:solidFill>
                            <a:srgbClr val="000000"/>
                          </a:solidFill>
                          <a:effectLst/>
                          <a:latin typeface="Segoe UI Light" panose="020B0502040204020203" pitchFamily="34" charset="0"/>
                        </a:rPr>
                        <a:t>הכשרות לאנשי/נשות מקצוע בנושא חסמים משמעותיים להתפתחות מיטבית ובנושא רצף הטיפול וחלוקת סמכויות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בתכנון</a:t>
                      </a:r>
                    </a:p>
                  </a:txBody>
                  <a:tcPr marL="0" marR="0" marT="0" marB="0"/>
                </a:tc>
                <a:tc>
                  <a:txBody>
                    <a:bodyPr/>
                    <a:lstStyle/>
                    <a:p>
                      <a:pPr algn="r" rtl="0" fontAlgn="t"/>
                      <a:r>
                        <a:rPr lang="he-IL" sz="1400" b="0" i="0" u="none" strike="noStrike" dirty="0" smtClean="0">
                          <a:solidFill>
                            <a:srgbClr val="000000"/>
                          </a:solidFill>
                          <a:effectLst/>
                          <a:latin typeface="Segoe UI Light" panose="020B0502040204020203" pitchFamily="34" charset="0"/>
                        </a:rPr>
                        <a:t>תפוקה</a:t>
                      </a:r>
                      <a:r>
                        <a:rPr lang="he-IL" sz="1400" b="0" i="0" u="none" strike="noStrike" baseline="0" dirty="0" smtClean="0">
                          <a:solidFill>
                            <a:srgbClr val="000000"/>
                          </a:solidFill>
                          <a:effectLst/>
                          <a:latin typeface="Segoe UI Light" panose="020B0502040204020203" pitchFamily="34" charset="0"/>
                        </a:rPr>
                        <a:t> זו תילקח בחשבון כחלק מבניית ההכשרה לאנשי המקצוע ומאותו תקציב</a:t>
                      </a:r>
                      <a:endParaRPr lang="he-IL" sz="1400" b="0" i="0" u="none" strike="noStrike" dirty="0">
                        <a:solidFill>
                          <a:srgbClr val="000000"/>
                        </a:solidFill>
                        <a:effectLst/>
                        <a:latin typeface="Segoe UI Light" panose="020B0502040204020203" pitchFamily="34" charset="0"/>
                      </a:endParaRPr>
                    </a:p>
                  </a:txBody>
                  <a:tcPr marL="0" marR="0" marT="0" marB="0"/>
                </a:tc>
                <a:extLst>
                  <a:ext uri="{0D108BD9-81ED-4DB2-BD59-A6C34878D82A}">
                    <a16:rowId xmlns:a16="http://schemas.microsoft.com/office/drawing/2014/main" val="3719023904"/>
                  </a:ext>
                </a:extLst>
              </a:tr>
              <a:tr h="330280">
                <a:tc>
                  <a:txBody>
                    <a:bodyPr/>
                    <a:lstStyle/>
                    <a:p>
                      <a:pPr algn="r" rtl="1" fontAlgn="ctr"/>
                      <a:r>
                        <a:rPr lang="he-IL" sz="1100" b="1" i="0" u="none" strike="noStrike">
                          <a:solidFill>
                            <a:srgbClr val="000000"/>
                          </a:solidFill>
                          <a:effectLst/>
                          <a:latin typeface="Segoe UI Light" panose="020B0502040204020203" pitchFamily="34" charset="0"/>
                        </a:rPr>
                        <a:t> </a:t>
                      </a:r>
                    </a:p>
                  </a:txBody>
                  <a:tcPr marL="0" marR="0" marT="0" marB="0" anchor="ctr"/>
                </a:tc>
                <a:tc>
                  <a:txBody>
                    <a:bodyPr/>
                    <a:lstStyle/>
                    <a:p>
                      <a:pPr algn="r" rtl="1" fontAlgn="t"/>
                      <a:r>
                        <a:rPr lang="he-IL" sz="1100" b="1" i="0" u="none" strike="noStrike">
                          <a:solidFill>
                            <a:srgbClr val="000000"/>
                          </a:solidFill>
                          <a:effectLst/>
                          <a:latin typeface="Segoe UI Light" panose="020B0502040204020203" pitchFamily="34" charset="0"/>
                        </a:rPr>
                        <a:t>הפצת מדריך "הורים במרכז" לאנשי המקצוע</a:t>
                      </a:r>
                    </a:p>
                  </a:txBody>
                  <a:tcPr marL="0" marR="0" marT="0" marB="0"/>
                </a:tc>
                <a:tc>
                  <a:txBody>
                    <a:bodyPr/>
                    <a:lstStyle/>
                    <a:p>
                      <a:pPr algn="l" rtl="0" fontAlgn="t"/>
                      <a:r>
                        <a:rPr lang="he-IL" sz="1100" b="0" i="0" u="none" strike="noStrike" dirty="0">
                          <a:solidFill>
                            <a:srgbClr val="000000"/>
                          </a:solidFill>
                          <a:effectLst/>
                          <a:latin typeface="Segoe UI Light" panose="020B0502040204020203" pitchFamily="34" charset="0"/>
                        </a:rPr>
                        <a:t> </a:t>
                      </a:r>
                      <a:r>
                        <a:rPr lang="he-IL" sz="1100" b="0" i="0" u="none" strike="noStrike" dirty="0" smtClean="0">
                          <a:solidFill>
                            <a:srgbClr val="000000"/>
                          </a:solidFill>
                          <a:effectLst/>
                          <a:latin typeface="Segoe UI Light" panose="020B0502040204020203" pitchFamily="34" charset="0"/>
                        </a:rPr>
                        <a:t>בתכנון</a:t>
                      </a:r>
                      <a:endParaRPr lang="he-IL" sz="1100" b="0" i="0" u="none" strike="noStrike" dirty="0">
                        <a:solidFill>
                          <a:srgbClr val="000000"/>
                        </a:solidFill>
                        <a:effectLst/>
                        <a:latin typeface="Segoe UI Light" panose="020B0502040204020203" pitchFamily="34" charset="0"/>
                      </a:endParaRPr>
                    </a:p>
                  </a:txBody>
                  <a:tcPr marL="0" marR="0" marT="0" marB="0"/>
                </a:tc>
                <a:tc>
                  <a:txBody>
                    <a:bodyPr/>
                    <a:lstStyle/>
                    <a:p>
                      <a:pPr algn="ctr" rtl="0" fontAlgn="t"/>
                      <a:r>
                        <a:rPr lang="he-IL" sz="1100" b="0" i="0" u="none" strike="noStrike">
                          <a:solidFill>
                            <a:srgbClr val="000000"/>
                          </a:solidFill>
                          <a:effectLst/>
                          <a:latin typeface="Segoe UI Light" panose="020B0502040204020203" pitchFamily="34" charset="0"/>
                        </a:rPr>
                        <a:t> </a:t>
                      </a:r>
                    </a:p>
                  </a:txBody>
                  <a:tcPr marL="0" marR="0" marT="0" marB="0"/>
                </a:tc>
                <a:extLst>
                  <a:ext uri="{0D108BD9-81ED-4DB2-BD59-A6C34878D82A}">
                    <a16:rowId xmlns:a16="http://schemas.microsoft.com/office/drawing/2014/main" val="4291087054"/>
                  </a:ext>
                </a:extLst>
              </a:tr>
              <a:tr h="2537872">
                <a:tc>
                  <a:txBody>
                    <a:bodyPr/>
                    <a:lstStyle/>
                    <a:p>
                      <a:pPr algn="just" rtl="1" fontAlgn="ctr"/>
                      <a:r>
                        <a:rPr lang="he-IL" sz="1100" b="1" i="0" u="none" strike="noStrike">
                          <a:solidFill>
                            <a:srgbClr val="000000"/>
                          </a:solidFill>
                          <a:effectLst/>
                          <a:latin typeface="Segoe UI Light" panose="020B0502040204020203" pitchFamily="34" charset="0"/>
                        </a:rPr>
                        <a:t>הטמעת גישה מכבדת כלפי הורים מקבלי שירות, הרואה בהם שותפים לתהליכי הטיפול</a:t>
                      </a:r>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הכשרות בין-מקצועיות לאנשי/נשות המקצוע</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algn="r" rtl="1" fontAlgn="t"/>
                      <a:r>
                        <a:rPr lang="he-IL" sz="1400" b="0" i="0" u="none" strike="noStrike" dirty="0">
                          <a:solidFill>
                            <a:srgbClr val="000000"/>
                          </a:solidFill>
                          <a:effectLst/>
                          <a:latin typeface="Segoe UI Light" panose="020B0502040204020203" pitchFamily="34" charset="0"/>
                        </a:rPr>
                        <a:t>לאחר וועדה של השותפים הוחלט על : </a:t>
                      </a:r>
                      <a:endParaRPr lang="he-IL" sz="1400" b="0" i="0" u="none" strike="noStrike" dirty="0" smtClean="0">
                        <a:solidFill>
                          <a:srgbClr val="000000"/>
                        </a:solidFill>
                        <a:effectLst/>
                        <a:latin typeface="Segoe UI Light" panose="020B0502040204020203" pitchFamily="34" charset="0"/>
                      </a:endParaRPr>
                    </a:p>
                    <a:p>
                      <a:pPr algn="r" rtl="1" fontAlgn="t"/>
                      <a:r>
                        <a:rPr lang="he-IL" sz="1400" b="0" i="0" u="none" strike="noStrike" dirty="0" smtClean="0">
                          <a:solidFill>
                            <a:srgbClr val="000000"/>
                          </a:solidFill>
                          <a:effectLst/>
                          <a:latin typeface="Segoe UI Light" panose="020B0502040204020203" pitchFamily="34" charset="0"/>
                        </a:rPr>
                        <a:t>קיום </a:t>
                      </a:r>
                      <a:r>
                        <a:rPr lang="he-IL" sz="1400" b="0" i="0" u="none" strike="noStrike" dirty="0">
                          <a:solidFill>
                            <a:srgbClr val="000000"/>
                          </a:solidFill>
                          <a:effectLst/>
                          <a:latin typeface="Segoe UI Light" panose="020B0502040204020203" pitchFamily="34" charset="0"/>
                        </a:rPr>
                        <a:t>יום של "מרחב פתוח" עם כלל השותפים, אליו יוזמנו כלל אנשי המקצוע כולל :משרד הבריאות, רווחה, יחידות טיפול שונות, נציגות מקופות החולים, רופאים, הפקולטה לרפואה ועוד. ביום זה נערוך חשיבה משותפת ויצירתית בשולחנות עגולים להבנת הצרכים והאתגרים לתחום הינקות והעלאת רעיונות לתוכניות ומענים אפשריים שיש לפתח ו/ או לשדרג.              </a:t>
                      </a:r>
                      <a:r>
                        <a:rPr lang="he-IL" sz="1400" b="0" i="0" u="none" strike="noStrike" dirty="0" smtClean="0">
                          <a:solidFill>
                            <a:srgbClr val="000000"/>
                          </a:solidFill>
                          <a:effectLst/>
                          <a:latin typeface="Segoe UI Light" panose="020B0502040204020203" pitchFamily="34" charset="0"/>
                        </a:rPr>
                        <a:t>                                               </a:t>
                      </a:r>
                      <a:r>
                        <a:rPr lang="he-IL" sz="1400" b="0" i="0" u="none" strike="noStrike" dirty="0">
                          <a:solidFill>
                            <a:srgbClr val="000000"/>
                          </a:solidFill>
                          <a:effectLst/>
                          <a:latin typeface="Segoe UI Light" panose="020B0502040204020203" pitchFamily="34" charset="0"/>
                        </a:rPr>
                        <a:t>בנוסף שתי השתלמויות שונות : האחת </a:t>
                      </a:r>
                      <a:r>
                        <a:rPr lang="he-IL" sz="1400" b="0" i="0" u="none" strike="noStrike" dirty="0" err="1">
                          <a:solidFill>
                            <a:srgbClr val="000000"/>
                          </a:solidFill>
                          <a:effectLst/>
                          <a:latin typeface="Segoe UI Light" panose="020B0502040204020203" pitchFamily="34" charset="0"/>
                        </a:rPr>
                        <a:t>לעו"סים</a:t>
                      </a:r>
                      <a:r>
                        <a:rPr lang="he-IL" sz="1400" b="0" i="0" u="none" strike="noStrike" dirty="0">
                          <a:solidFill>
                            <a:srgbClr val="000000"/>
                          </a:solidFill>
                          <a:effectLst/>
                          <a:latin typeface="Segoe UI Light" panose="020B0502040204020203" pitchFamily="34" charset="0"/>
                        </a:rPr>
                        <a:t> ופסיכולוגים של </a:t>
                      </a:r>
                      <a:r>
                        <a:rPr lang="he-IL" sz="1400" b="0" i="0" u="none" strike="noStrike" dirty="0" err="1">
                          <a:solidFill>
                            <a:srgbClr val="000000"/>
                          </a:solidFill>
                          <a:effectLst/>
                          <a:latin typeface="Segoe UI Light" panose="020B0502040204020203" pitchFamily="34" charset="0"/>
                        </a:rPr>
                        <a:t>השפ"ח</a:t>
                      </a:r>
                      <a:r>
                        <a:rPr lang="he-IL" sz="1400" b="0" i="0" u="none" strike="noStrike" dirty="0">
                          <a:solidFill>
                            <a:srgbClr val="000000"/>
                          </a:solidFill>
                          <a:effectLst/>
                          <a:latin typeface="Segoe UI Light" panose="020B0502040204020203" pitchFamily="34" charset="0"/>
                        </a:rPr>
                        <a:t> בנושאי התפתחות שונים בגילאי הינקות  והשנייה לצוות של דר' בלה, </a:t>
                      </a:r>
                      <a:r>
                        <a:rPr lang="he-IL" sz="1400" b="0" i="0" u="none" strike="noStrike" dirty="0" err="1">
                          <a:solidFill>
                            <a:srgbClr val="000000"/>
                          </a:solidFill>
                          <a:effectLst/>
                          <a:latin typeface="Segoe UI Light" panose="020B0502040204020203" pitchFamily="34" charset="0"/>
                        </a:rPr>
                        <a:t>המג"ר</a:t>
                      </a:r>
                      <a:r>
                        <a:rPr lang="he-IL" sz="1400" b="0" i="0" u="none" strike="noStrike" dirty="0">
                          <a:solidFill>
                            <a:srgbClr val="000000"/>
                          </a:solidFill>
                          <a:effectLst/>
                          <a:latin typeface="Segoe UI Light" panose="020B0502040204020203" pitchFamily="34" charset="0"/>
                        </a:rPr>
                        <a:t> והמרכז להתפתחות הילד בזיו בנושא שייבחר במפגש אחד או שניים בלבד.</a:t>
                      </a:r>
                    </a:p>
                  </a:txBody>
                  <a:tcPr marL="0" marR="0" marT="0" marB="0"/>
                </a:tc>
                <a:extLst>
                  <a:ext uri="{0D108BD9-81ED-4DB2-BD59-A6C34878D82A}">
                    <a16:rowId xmlns:a16="http://schemas.microsoft.com/office/drawing/2014/main" val="3971621676"/>
                  </a:ext>
                </a:extLst>
              </a:tr>
              <a:tr h="787919">
                <a:tc gridSpan="4">
                  <a:txBody>
                    <a:bodyPr/>
                    <a:lstStyle/>
                    <a:p>
                      <a:pPr rtl="1"/>
                      <a:endParaRPr lang="he-IL" dirty="0">
                        <a:latin typeface="Segoe UI" panose="020B0502040204020203" pitchFamily="34" charset="0"/>
                        <a:cs typeface="Segoe UI" panose="020B0502040204020203" pitchFamily="34" charset="0"/>
                      </a:endParaRPr>
                    </a:p>
                  </a:txBody>
                  <a:tcPr/>
                </a:tc>
                <a:tc hMerge="1">
                  <a:txBody>
                    <a:bodyPr/>
                    <a:lstStyle/>
                    <a:p>
                      <a:pPr rtl="1"/>
                      <a:endParaRPr lang="he-IL">
                        <a:latin typeface="Segoe UI" panose="020B0502040204020203" pitchFamily="34" charset="0"/>
                        <a:cs typeface="Segoe UI" panose="020B0502040204020203" pitchFamily="34" charset="0"/>
                      </a:endParaRPr>
                    </a:p>
                  </a:txBody>
                  <a:tcPr/>
                </a:tc>
                <a:tc hMerge="1">
                  <a:txBody>
                    <a:bodyPr/>
                    <a:lstStyle/>
                    <a:p>
                      <a:pPr rtl="1"/>
                      <a:endParaRPr lang="he-IL" dirty="0">
                        <a:latin typeface="Segoe UI" panose="020B0502040204020203" pitchFamily="34" charset="0"/>
                        <a:cs typeface="Segoe UI" panose="020B0502040204020203" pitchFamily="34" charset="0"/>
                      </a:endParaRPr>
                    </a:p>
                  </a:txBody>
                  <a:tcPr/>
                </a:tc>
                <a:tc hMerge="1">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796947095"/>
                  </a:ext>
                </a:extLst>
              </a:tr>
            </a:tbl>
          </a:graphicData>
        </a:graphic>
      </p:graphicFrame>
    </p:spTree>
    <p:extLst>
      <p:ext uri="{BB962C8B-B14F-4D97-AF65-F5344CB8AC3E}">
        <p14:creationId xmlns:p14="http://schemas.microsoft.com/office/powerpoint/2010/main" val="1596820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5418416" y="313659"/>
            <a:ext cx="1355167"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תקציב</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3926169338"/>
              </p:ext>
            </p:extLst>
          </p:nvPr>
        </p:nvGraphicFramePr>
        <p:xfrm>
          <a:off x="668738" y="1000653"/>
          <a:ext cx="10358652" cy="5209080"/>
        </p:xfrm>
        <a:graphic>
          <a:graphicData uri="http://schemas.openxmlformats.org/drawingml/2006/table">
            <a:tbl>
              <a:tblPr rtl="1" firstRow="1" bandRow="1">
                <a:tableStyleId>{5C22544A-7EE6-4342-B048-85BDC9FD1C3A}</a:tableStyleId>
              </a:tblPr>
              <a:tblGrid>
                <a:gridCol w="2589663">
                  <a:extLst>
                    <a:ext uri="{9D8B030D-6E8A-4147-A177-3AD203B41FA5}">
                      <a16:colId xmlns:a16="http://schemas.microsoft.com/office/drawing/2014/main" val="395726566"/>
                    </a:ext>
                  </a:extLst>
                </a:gridCol>
                <a:gridCol w="2589663">
                  <a:extLst>
                    <a:ext uri="{9D8B030D-6E8A-4147-A177-3AD203B41FA5}">
                      <a16:colId xmlns:a16="http://schemas.microsoft.com/office/drawing/2014/main" val="2292364255"/>
                    </a:ext>
                  </a:extLst>
                </a:gridCol>
                <a:gridCol w="2589663">
                  <a:extLst>
                    <a:ext uri="{9D8B030D-6E8A-4147-A177-3AD203B41FA5}">
                      <a16:colId xmlns:a16="http://schemas.microsoft.com/office/drawing/2014/main" val="1363241455"/>
                    </a:ext>
                  </a:extLst>
                </a:gridCol>
                <a:gridCol w="2589663">
                  <a:extLst>
                    <a:ext uri="{9D8B030D-6E8A-4147-A177-3AD203B41FA5}">
                      <a16:colId xmlns:a16="http://schemas.microsoft.com/office/drawing/2014/main" val="3209613542"/>
                    </a:ext>
                  </a:extLst>
                </a:gridCol>
              </a:tblGrid>
              <a:tr h="868180">
                <a:tc>
                  <a:txBody>
                    <a:bodyPr/>
                    <a:lstStyle/>
                    <a:p>
                      <a:pPr algn="ctr" rtl="1"/>
                      <a:r>
                        <a:rPr lang="he-IL" sz="2400" dirty="0" smtClean="0">
                          <a:latin typeface="Segoe UI" panose="020B0502040204020203" pitchFamily="34" charset="0"/>
                          <a:cs typeface="Segoe UI" panose="020B0502040204020203" pitchFamily="34" charset="0"/>
                        </a:rPr>
                        <a:t>זירה</a:t>
                      </a:r>
                      <a:endParaRPr lang="he-IL" sz="2400" dirty="0">
                        <a:latin typeface="Segoe UI" panose="020B0502040204020203" pitchFamily="34" charset="0"/>
                        <a:cs typeface="Segoe UI" panose="020B0502040204020203" pitchFamily="34" charset="0"/>
                      </a:endParaRPr>
                    </a:p>
                  </a:txBody>
                  <a:tcPr>
                    <a:solidFill>
                      <a:srgbClr val="BACB33"/>
                    </a:solidFill>
                  </a:tcPr>
                </a:tc>
                <a:tc>
                  <a:txBody>
                    <a:bodyPr/>
                    <a:lstStyle/>
                    <a:p>
                      <a:pPr algn="ctr" rtl="1"/>
                      <a:r>
                        <a:rPr lang="he-IL" sz="2400" dirty="0" smtClean="0">
                          <a:latin typeface="Segoe UI" panose="020B0502040204020203" pitchFamily="34" charset="0"/>
                          <a:cs typeface="Segoe UI" panose="020B0502040204020203" pitchFamily="34" charset="0"/>
                        </a:rPr>
                        <a:t>אושר</a:t>
                      </a:r>
                      <a:endParaRPr lang="he-IL" sz="2400" dirty="0">
                        <a:latin typeface="Segoe UI" panose="020B0502040204020203" pitchFamily="34" charset="0"/>
                        <a:cs typeface="Segoe UI" panose="020B0502040204020203" pitchFamily="34" charset="0"/>
                      </a:endParaRPr>
                    </a:p>
                  </a:txBody>
                  <a:tcPr>
                    <a:solidFill>
                      <a:srgbClr val="BACB33"/>
                    </a:solidFill>
                  </a:tcPr>
                </a:tc>
                <a:tc>
                  <a:txBody>
                    <a:bodyPr/>
                    <a:lstStyle/>
                    <a:p>
                      <a:pPr algn="ctr" rtl="1"/>
                      <a:r>
                        <a:rPr lang="he-IL" sz="2400" dirty="0" smtClean="0">
                          <a:latin typeface="Segoe UI" panose="020B0502040204020203" pitchFamily="34" charset="0"/>
                          <a:cs typeface="Segoe UI" panose="020B0502040204020203" pitchFamily="34" charset="0"/>
                        </a:rPr>
                        <a:t>בוצע</a:t>
                      </a:r>
                      <a:endParaRPr lang="he-IL" sz="2400" dirty="0">
                        <a:latin typeface="Segoe UI" panose="020B0502040204020203" pitchFamily="34" charset="0"/>
                        <a:cs typeface="Segoe UI" panose="020B0502040204020203" pitchFamily="34" charset="0"/>
                      </a:endParaRPr>
                    </a:p>
                  </a:txBody>
                  <a:tcPr>
                    <a:solidFill>
                      <a:srgbClr val="BACB33"/>
                    </a:solidFill>
                  </a:tcPr>
                </a:tc>
                <a:tc>
                  <a:txBody>
                    <a:bodyPr/>
                    <a:lstStyle/>
                    <a:p>
                      <a:pPr algn="ctr" rtl="1"/>
                      <a:r>
                        <a:rPr lang="he-IL" sz="2400" dirty="0" smtClean="0">
                          <a:latin typeface="Segoe UI" panose="020B0502040204020203" pitchFamily="34" charset="0"/>
                          <a:cs typeface="Segoe UI" panose="020B0502040204020203" pitchFamily="34" charset="0"/>
                        </a:rPr>
                        <a:t>יתרה לשנה ב</a:t>
                      </a:r>
                      <a:endParaRPr lang="he-IL" sz="2400"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868180">
                <a:tc>
                  <a:txBody>
                    <a:bodyPr/>
                    <a:lstStyle/>
                    <a:p>
                      <a:pPr rtl="1"/>
                      <a:r>
                        <a:rPr lang="he-IL" sz="2400" dirty="0" smtClean="0">
                          <a:latin typeface="Segoe UI" panose="020B0502040204020203" pitchFamily="34" charset="0"/>
                          <a:cs typeface="Segoe UI" panose="020B0502040204020203" pitchFamily="34" charset="0"/>
                        </a:rPr>
                        <a:t>רשות</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10,000</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9,055</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945</a:t>
                      </a:r>
                      <a:endParaRPr lang="he-IL"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719023904"/>
                  </a:ext>
                </a:extLst>
              </a:tr>
              <a:tr h="868180">
                <a:tc>
                  <a:txBody>
                    <a:bodyPr/>
                    <a:lstStyle/>
                    <a:p>
                      <a:pPr rtl="1"/>
                      <a:r>
                        <a:rPr lang="he-IL" sz="2400" dirty="0" smtClean="0">
                          <a:latin typeface="Segoe UI" panose="020B0502040204020203" pitchFamily="34" charset="0"/>
                          <a:cs typeface="Segoe UI" panose="020B0502040204020203" pitchFamily="34" charset="0"/>
                        </a:rPr>
                        <a:t>מסגרות</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533,675</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61,242</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472,433</a:t>
                      </a:r>
                      <a:endParaRPr lang="he-IL"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91087054"/>
                  </a:ext>
                </a:extLst>
              </a:tr>
              <a:tr h="868180">
                <a:tc>
                  <a:txBody>
                    <a:bodyPr/>
                    <a:lstStyle/>
                    <a:p>
                      <a:pPr rtl="1"/>
                      <a:r>
                        <a:rPr lang="he-IL" sz="2400" dirty="0" smtClean="0">
                          <a:latin typeface="Segoe UI" panose="020B0502040204020203" pitchFamily="34" charset="0"/>
                          <a:cs typeface="Segoe UI" panose="020B0502040204020203" pitchFamily="34" charset="0"/>
                        </a:rPr>
                        <a:t>הורים</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442,000</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29,685</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412,315</a:t>
                      </a:r>
                      <a:endParaRPr lang="he-IL"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971621676"/>
                  </a:ext>
                </a:extLst>
              </a:tr>
              <a:tr h="868180">
                <a:tc>
                  <a:txBody>
                    <a:bodyPr/>
                    <a:lstStyle/>
                    <a:p>
                      <a:pPr rtl="1"/>
                      <a:r>
                        <a:rPr lang="he-IL" sz="2400" dirty="0" smtClean="0">
                          <a:latin typeface="Segoe UI" panose="020B0502040204020203" pitchFamily="34" charset="0"/>
                          <a:cs typeface="Segoe UI" panose="020B0502040204020203" pitchFamily="34" charset="0"/>
                        </a:rPr>
                        <a:t>נשות/אנשי</a:t>
                      </a:r>
                      <a:r>
                        <a:rPr lang="he-IL" sz="2400" baseline="0" dirty="0" smtClean="0">
                          <a:latin typeface="Segoe UI" panose="020B0502040204020203" pitchFamily="34" charset="0"/>
                          <a:cs typeface="Segoe UI" panose="020B0502040204020203" pitchFamily="34" charset="0"/>
                        </a:rPr>
                        <a:t> מקצוע</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60,000</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0</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60,000</a:t>
                      </a:r>
                      <a:endParaRPr lang="he-IL"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100570326"/>
                  </a:ext>
                </a:extLst>
              </a:tr>
              <a:tr h="868180">
                <a:tc>
                  <a:txBody>
                    <a:bodyPr/>
                    <a:lstStyle/>
                    <a:p>
                      <a:pPr rtl="1"/>
                      <a:r>
                        <a:rPr lang="he-IL" sz="2400" b="1" dirty="0" smtClean="0">
                          <a:latin typeface="Segoe UI" panose="020B0502040204020203" pitchFamily="34" charset="0"/>
                          <a:cs typeface="Segoe UI" panose="020B0502040204020203" pitchFamily="34" charset="0"/>
                        </a:rPr>
                        <a:t>סה"כ</a:t>
                      </a:r>
                      <a:endParaRPr lang="he-IL" sz="2400" b="1"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1,045,675</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dirty="0" smtClean="0">
                          <a:latin typeface="Segoe UI" panose="020B0502040204020203" pitchFamily="34" charset="0"/>
                          <a:cs typeface="Segoe UI" panose="020B0502040204020203" pitchFamily="34" charset="0"/>
                        </a:rPr>
                        <a:t>99,982</a:t>
                      </a:r>
                      <a:endParaRPr lang="he-IL" sz="2400" dirty="0">
                        <a:latin typeface="Segoe UI" panose="020B0502040204020203" pitchFamily="34" charset="0"/>
                        <a:cs typeface="Segoe UI" panose="020B0502040204020203" pitchFamily="34" charset="0"/>
                      </a:endParaRPr>
                    </a:p>
                  </a:txBody>
                  <a:tcPr/>
                </a:tc>
                <a:tc>
                  <a:txBody>
                    <a:bodyPr/>
                    <a:lstStyle/>
                    <a:p>
                      <a:pPr rtl="1"/>
                      <a:r>
                        <a:rPr lang="he-IL" sz="2400" smtClean="0">
                          <a:latin typeface="Segoe UI" panose="020B0502040204020203" pitchFamily="34" charset="0"/>
                          <a:cs typeface="Segoe UI" panose="020B0502040204020203" pitchFamily="34" charset="0"/>
                        </a:rPr>
                        <a:t>945,693</a:t>
                      </a:r>
                      <a:endParaRPr lang="he-IL" sz="2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676262407"/>
                  </a:ext>
                </a:extLst>
              </a:tr>
            </a:tbl>
          </a:graphicData>
        </a:graphic>
      </p:graphicFrame>
    </p:spTree>
    <p:extLst>
      <p:ext uri="{BB962C8B-B14F-4D97-AF65-F5344CB8AC3E}">
        <p14:creationId xmlns:p14="http://schemas.microsoft.com/office/powerpoint/2010/main" val="2137126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317706" y="599696"/>
            <a:ext cx="1388721" cy="1200329"/>
          </a:xfrm>
          <a:prstGeom prst="rect">
            <a:avLst/>
          </a:prstGeom>
          <a:noFill/>
        </p:spPr>
        <p:txBody>
          <a:bodyPr wrap="square" rtlCol="1">
            <a:spAutoFit/>
          </a:bodyPr>
          <a:lstStyle/>
          <a:p>
            <a:r>
              <a:rPr lang="he-IL" sz="3600" b="1" dirty="0" smtClean="0">
                <a:solidFill>
                  <a:srgbClr val="256291"/>
                </a:solidFill>
                <a:latin typeface="Segoe UI" panose="020B0502040204020203" pitchFamily="34" charset="0"/>
                <a:cs typeface="Segoe UI" panose="020B0502040204020203" pitchFamily="34" charset="0"/>
              </a:rPr>
              <a:t>סיכום שנתי</a:t>
            </a:r>
            <a:endParaRPr lang="he-IL" sz="3600" b="1" dirty="0">
              <a:solidFill>
                <a:srgbClr val="256291"/>
              </a:solidFill>
              <a:latin typeface="Segoe UI" panose="020B0502040204020203" pitchFamily="34" charset="0"/>
              <a:cs typeface="Segoe UI" panose="020B0502040204020203" pitchFamily="34" charset="0"/>
            </a:endParaRPr>
          </a:p>
        </p:txBody>
      </p:sp>
      <p:cxnSp>
        <p:nvCxnSpPr>
          <p:cNvPr id="5" name="מחבר ישר 4"/>
          <p:cNvCxnSpPr/>
          <p:nvPr/>
        </p:nvCxnSpPr>
        <p:spPr>
          <a:xfrm>
            <a:off x="10163403" y="599696"/>
            <a:ext cx="1" cy="5542383"/>
          </a:xfrm>
          <a:prstGeom prst="line">
            <a:avLst/>
          </a:prstGeom>
          <a:ln w="38100">
            <a:solidFill>
              <a:srgbClr val="25629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6799" y="845918"/>
            <a:ext cx="8526088" cy="4985980"/>
          </a:xfrm>
          <a:prstGeom prst="rect">
            <a:avLst/>
          </a:prstGeom>
          <a:noFill/>
        </p:spPr>
        <p:txBody>
          <a:bodyPr wrap="square" rtlCol="1">
            <a:spAutoFit/>
          </a:bodyPr>
          <a:lstStyle/>
          <a:p>
            <a:pPr algn="ctr"/>
            <a:r>
              <a:rPr lang="he-IL" sz="2800" b="1" dirty="0" smtClean="0">
                <a:solidFill>
                  <a:srgbClr val="0088CC"/>
                </a:solidFill>
                <a:latin typeface="Segoe UI" panose="020B0502040204020203" pitchFamily="34" charset="0"/>
                <a:cs typeface="Segoe UI" panose="020B0502040204020203" pitchFamily="34" charset="0"/>
              </a:rPr>
              <a:t>לפנינו:</a:t>
            </a:r>
          </a:p>
          <a:p>
            <a:endParaRPr lang="he-IL" sz="2000" b="1" dirty="0">
              <a:solidFill>
                <a:srgbClr val="0070C0"/>
              </a:solidFill>
              <a:latin typeface="Segoe UI" panose="020B0502040204020203" pitchFamily="34" charset="0"/>
              <a:cs typeface="Segoe UI" panose="020B0502040204020203" pitchFamily="34" charset="0"/>
            </a:endParaRPr>
          </a:p>
          <a:p>
            <a:pPr marL="285750" indent="-285750">
              <a:lnSpc>
                <a:spcPct val="150000"/>
              </a:lnSpc>
              <a:buFont typeface="Wingdings" panose="05000000000000000000" pitchFamily="2" charset="2"/>
              <a:buChar char="q"/>
            </a:pPr>
            <a:r>
              <a:rPr lang="he-IL" sz="2000" b="1" dirty="0">
                <a:solidFill>
                  <a:schemeClr val="accent1">
                    <a:lumMod val="75000"/>
                  </a:schemeClr>
                </a:solidFill>
              </a:rPr>
              <a:t>הקמת פורום מנהלות מסגרות </a:t>
            </a:r>
            <a:r>
              <a:rPr lang="he-IL" sz="2000" b="1" dirty="0" smtClean="0">
                <a:solidFill>
                  <a:schemeClr val="accent1">
                    <a:lumMod val="75000"/>
                  </a:schemeClr>
                </a:solidFill>
              </a:rPr>
              <a:t>פרטיות.</a:t>
            </a:r>
            <a:endParaRPr lang="he-IL" sz="2000" b="1" dirty="0">
              <a:solidFill>
                <a:schemeClr val="accent1">
                  <a:lumMod val="75000"/>
                </a:schemeClr>
              </a:solidFill>
            </a:endParaRPr>
          </a:p>
          <a:p>
            <a:pPr marL="285750" indent="-285750">
              <a:lnSpc>
                <a:spcPct val="150000"/>
              </a:lnSpc>
              <a:buFont typeface="Wingdings" panose="05000000000000000000" pitchFamily="2" charset="2"/>
              <a:buChar char="q"/>
            </a:pPr>
            <a:r>
              <a:rPr lang="he-IL" sz="2000" b="1" dirty="0">
                <a:solidFill>
                  <a:schemeClr val="accent1">
                    <a:lumMod val="75000"/>
                  </a:schemeClr>
                </a:solidFill>
              </a:rPr>
              <a:t>הקמת פורום הורים גיל </a:t>
            </a:r>
            <a:r>
              <a:rPr lang="he-IL" sz="2000" b="1" dirty="0" smtClean="0">
                <a:solidFill>
                  <a:schemeClr val="accent1">
                    <a:lumMod val="75000"/>
                  </a:schemeClr>
                </a:solidFill>
              </a:rPr>
              <a:t>רך.</a:t>
            </a:r>
            <a:endParaRPr lang="he-IL" sz="2000" b="1" dirty="0">
              <a:solidFill>
                <a:schemeClr val="accent1">
                  <a:lumMod val="75000"/>
                </a:schemeClr>
              </a:solidFill>
            </a:endParaRPr>
          </a:p>
          <a:p>
            <a:pPr marL="285750" indent="-285750">
              <a:lnSpc>
                <a:spcPct val="150000"/>
              </a:lnSpc>
              <a:buFont typeface="Wingdings" panose="05000000000000000000" pitchFamily="2" charset="2"/>
              <a:buChar char="q"/>
            </a:pPr>
            <a:r>
              <a:rPr lang="he-IL" sz="2000" b="1" dirty="0" smtClean="0">
                <a:solidFill>
                  <a:schemeClr val="accent1">
                    <a:lumMod val="75000"/>
                  </a:schemeClr>
                </a:solidFill>
              </a:rPr>
              <a:t>הרחבת זירת הורים – </a:t>
            </a:r>
          </a:p>
          <a:p>
            <a:pPr marL="800100" lvl="1" indent="-342900">
              <a:lnSpc>
                <a:spcPct val="150000"/>
              </a:lnSpc>
              <a:buFont typeface="Wingdings" panose="05000000000000000000" pitchFamily="2" charset="2"/>
              <a:buChar char="v"/>
            </a:pPr>
            <a:r>
              <a:rPr lang="he-IL" sz="2000" b="1" dirty="0" smtClean="0">
                <a:solidFill>
                  <a:schemeClr val="accent1">
                    <a:lumMod val="75000"/>
                  </a:schemeClr>
                </a:solidFill>
              </a:rPr>
              <a:t>ביצוע סקר ולמידה על צרכי ההורים בגיל הרך ובפרט בגיל הינקות.</a:t>
            </a:r>
          </a:p>
          <a:p>
            <a:pPr marL="800100" lvl="1" indent="-342900">
              <a:lnSpc>
                <a:spcPct val="150000"/>
              </a:lnSpc>
              <a:buFont typeface="Wingdings" panose="05000000000000000000" pitchFamily="2" charset="2"/>
              <a:buChar char="v"/>
            </a:pPr>
            <a:r>
              <a:rPr lang="he-IL" sz="2000" b="1" dirty="0" smtClean="0">
                <a:solidFill>
                  <a:schemeClr val="accent1">
                    <a:lumMod val="75000"/>
                  </a:schemeClr>
                </a:solidFill>
              </a:rPr>
              <a:t>הרחבת המענים להורים וילדים (סדנאות משותפות).</a:t>
            </a:r>
          </a:p>
          <a:p>
            <a:pPr marL="285750" indent="-285750">
              <a:lnSpc>
                <a:spcPct val="150000"/>
              </a:lnSpc>
              <a:buFont typeface="Wingdings" panose="05000000000000000000" pitchFamily="2" charset="2"/>
              <a:buChar char="q"/>
            </a:pPr>
            <a:r>
              <a:rPr lang="he-IL" sz="2000" b="1" dirty="0" smtClean="0">
                <a:solidFill>
                  <a:schemeClr val="accent1">
                    <a:lumMod val="75000"/>
                  </a:schemeClr>
                </a:solidFill>
              </a:rPr>
              <a:t>פיתוח </a:t>
            </a:r>
            <a:r>
              <a:rPr lang="he-IL" sz="2000" b="1" dirty="0" err="1">
                <a:solidFill>
                  <a:schemeClr val="accent1">
                    <a:lumMod val="75000"/>
                  </a:schemeClr>
                </a:solidFill>
              </a:rPr>
              <a:t>תוכנית</a:t>
            </a:r>
            <a:r>
              <a:rPr lang="he-IL" sz="2000" b="1" dirty="0">
                <a:solidFill>
                  <a:schemeClr val="accent1">
                    <a:lumMod val="75000"/>
                  </a:schemeClr>
                </a:solidFill>
              </a:rPr>
              <a:t> מעברים מהמעון </a:t>
            </a:r>
            <a:r>
              <a:rPr lang="he-IL" sz="2000" b="1" dirty="0" smtClean="0">
                <a:solidFill>
                  <a:schemeClr val="accent1">
                    <a:lumMod val="75000"/>
                  </a:schemeClr>
                </a:solidFill>
              </a:rPr>
              <a:t>לגן.</a:t>
            </a:r>
            <a:endParaRPr lang="he-IL" sz="2000" b="1" dirty="0">
              <a:solidFill>
                <a:schemeClr val="accent1">
                  <a:lumMod val="75000"/>
                </a:schemeClr>
              </a:solidFill>
            </a:endParaRPr>
          </a:p>
          <a:p>
            <a:pPr marL="285750" indent="-285750">
              <a:lnSpc>
                <a:spcPct val="150000"/>
              </a:lnSpc>
              <a:buFont typeface="Wingdings" panose="05000000000000000000" pitchFamily="2" charset="2"/>
              <a:buChar char="q"/>
            </a:pPr>
            <a:r>
              <a:rPr lang="he-IL" sz="2000" b="1" dirty="0">
                <a:solidFill>
                  <a:schemeClr val="accent1">
                    <a:lumMod val="75000"/>
                  </a:schemeClr>
                </a:solidFill>
              </a:rPr>
              <a:t>פרסום עלון מיוחד לתושבים הכולל מידע על מסגרות ושירותי התפתחות הילד, ידע התפתחותי רלוונטי ומידע על התוכניות והשירותים השונים (דיגיטלי ומודפס בהתאמה</a:t>
            </a:r>
            <a:r>
              <a:rPr lang="he-IL" sz="2000" b="1" dirty="0" smtClean="0">
                <a:solidFill>
                  <a:schemeClr val="accent1">
                    <a:lumMod val="75000"/>
                  </a:schemeClr>
                </a:solidFill>
              </a:rPr>
              <a:t>).</a:t>
            </a:r>
            <a:endParaRPr lang="he-IL" sz="2000" b="1" dirty="0">
              <a:solidFill>
                <a:schemeClr val="accent1">
                  <a:lumMod val="75000"/>
                </a:schemeClr>
              </a:solidFill>
            </a:endParaRPr>
          </a:p>
        </p:txBody>
      </p:sp>
    </p:spTree>
    <p:extLst>
      <p:ext uri="{BB962C8B-B14F-4D97-AF65-F5344CB8AC3E}">
        <p14:creationId xmlns:p14="http://schemas.microsoft.com/office/powerpoint/2010/main" val="4171878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2727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317706" y="599696"/>
            <a:ext cx="1388721" cy="1200329"/>
          </a:xfrm>
          <a:prstGeom prst="rect">
            <a:avLst/>
          </a:prstGeom>
          <a:noFill/>
        </p:spPr>
        <p:txBody>
          <a:bodyPr wrap="square" rtlCol="1">
            <a:spAutoFit/>
          </a:bodyPr>
          <a:lstStyle/>
          <a:p>
            <a:r>
              <a:rPr lang="he-IL" sz="3600" b="1" dirty="0" smtClean="0">
                <a:solidFill>
                  <a:srgbClr val="256291"/>
                </a:solidFill>
                <a:latin typeface="Segoe UI" panose="020B0502040204020203" pitchFamily="34" charset="0"/>
                <a:cs typeface="Segoe UI" panose="020B0502040204020203" pitchFamily="34" charset="0"/>
              </a:rPr>
              <a:t>סיכום שנתי</a:t>
            </a:r>
            <a:endParaRPr lang="he-IL" sz="3600" b="1" dirty="0">
              <a:solidFill>
                <a:srgbClr val="256291"/>
              </a:solidFill>
              <a:latin typeface="Segoe UI" panose="020B0502040204020203" pitchFamily="34" charset="0"/>
              <a:cs typeface="Segoe UI" panose="020B0502040204020203" pitchFamily="34" charset="0"/>
            </a:endParaRPr>
          </a:p>
        </p:txBody>
      </p:sp>
      <p:cxnSp>
        <p:nvCxnSpPr>
          <p:cNvPr id="5" name="מחבר ישר 4"/>
          <p:cNvCxnSpPr/>
          <p:nvPr/>
        </p:nvCxnSpPr>
        <p:spPr>
          <a:xfrm>
            <a:off x="10163403" y="599696"/>
            <a:ext cx="1" cy="5542383"/>
          </a:xfrm>
          <a:prstGeom prst="line">
            <a:avLst/>
          </a:prstGeom>
          <a:ln w="38100">
            <a:solidFill>
              <a:srgbClr val="25629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6799" y="845918"/>
            <a:ext cx="8526088" cy="5524589"/>
          </a:xfrm>
          <a:prstGeom prst="rect">
            <a:avLst/>
          </a:prstGeom>
          <a:noFill/>
        </p:spPr>
        <p:txBody>
          <a:bodyPr wrap="square" rtlCol="1">
            <a:spAutoFit/>
          </a:bodyPr>
          <a:lstStyle/>
          <a:p>
            <a:pPr algn="ctr"/>
            <a:r>
              <a:rPr lang="he-IL" sz="2800" b="1" dirty="0" smtClean="0">
                <a:solidFill>
                  <a:srgbClr val="0088CC"/>
                </a:solidFill>
                <a:latin typeface="Segoe UI" panose="020B0502040204020203" pitchFamily="34" charset="0"/>
                <a:cs typeface="Segoe UI" panose="020B0502040204020203" pitchFamily="34" charset="0"/>
              </a:rPr>
              <a:t>מיזם הינקות מחלומות ותוכניות לעשייה מבורכת</a:t>
            </a:r>
          </a:p>
          <a:p>
            <a:endParaRPr lang="he-IL" sz="2800" b="1" dirty="0">
              <a:solidFill>
                <a:srgbClr val="0088CC"/>
              </a:solidFill>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v"/>
            </a:pPr>
            <a:r>
              <a:rPr lang="he-IL" b="1" dirty="0">
                <a:solidFill>
                  <a:srgbClr val="0088CC"/>
                </a:solidFill>
                <a:latin typeface="Segoe UI" panose="020B0502040204020203" pitchFamily="34" charset="0"/>
                <a:cs typeface="Segoe UI" panose="020B0502040204020203" pitchFamily="34" charset="0"/>
              </a:rPr>
              <a:t>תחילת פעילות ומימוש התוכנית תוך גיוס אנשי מקצוע וצוות רחב ומגוון ויציאתן לשטח (רכזת ומדריכות).</a:t>
            </a:r>
          </a:p>
          <a:p>
            <a:pPr marL="457200" indent="-457200">
              <a:lnSpc>
                <a:spcPct val="150000"/>
              </a:lnSpc>
              <a:buFont typeface="Wingdings" panose="05000000000000000000" pitchFamily="2" charset="2"/>
              <a:buChar char="v"/>
            </a:pPr>
            <a:r>
              <a:rPr lang="he-IL" b="1" dirty="0">
                <a:solidFill>
                  <a:srgbClr val="0088CC"/>
                </a:solidFill>
                <a:latin typeface="Segoe UI" panose="020B0502040204020203" pitchFamily="34" charset="0"/>
                <a:cs typeface="Segoe UI" panose="020B0502040204020203" pitchFamily="34" charset="0"/>
              </a:rPr>
              <a:t>שינוי מבני של המחלקה לגיל הרך והובלתה.</a:t>
            </a:r>
          </a:p>
          <a:p>
            <a:pPr marL="457200" indent="-457200">
              <a:lnSpc>
                <a:spcPct val="150000"/>
              </a:lnSpc>
              <a:buFont typeface="Wingdings" panose="05000000000000000000" pitchFamily="2" charset="2"/>
              <a:buChar char="v"/>
            </a:pPr>
            <a:r>
              <a:rPr lang="he-IL" b="1" dirty="0" smtClean="0">
                <a:solidFill>
                  <a:srgbClr val="0088CC"/>
                </a:solidFill>
                <a:latin typeface="Segoe UI" panose="020B0502040204020203" pitchFamily="34" charset="0"/>
                <a:cs typeface="Segoe UI" panose="020B0502040204020203" pitchFamily="34" charset="0"/>
              </a:rPr>
              <a:t>מעבר לחשיבה לפרקטיקה ברמת צוות </a:t>
            </a:r>
            <a:r>
              <a:rPr lang="he-IL" b="1" dirty="0">
                <a:solidFill>
                  <a:srgbClr val="0088CC"/>
                </a:solidFill>
                <a:latin typeface="Segoe UI" panose="020B0502040204020203" pitchFamily="34" charset="0"/>
                <a:cs typeface="Segoe UI" panose="020B0502040204020203" pitchFamily="34" charset="0"/>
              </a:rPr>
              <a:t>מלווה מוביל למיזם </a:t>
            </a:r>
            <a:r>
              <a:rPr lang="he-IL" b="1" dirty="0" smtClean="0">
                <a:solidFill>
                  <a:srgbClr val="0088CC"/>
                </a:solidFill>
                <a:latin typeface="Segoe UI" panose="020B0502040204020203" pitchFamily="34" charset="0"/>
                <a:cs typeface="Segoe UI" panose="020B0502040204020203" pitchFamily="34" charset="0"/>
              </a:rPr>
              <a:t>(מנהל שפ"ח, מנהלת היחידה הפסיכיאטרית, מנהלת המכון להתפתחות הילד, ראש צוות קהילתי ברווחה)</a:t>
            </a:r>
            <a:endParaRPr lang="he-IL" b="1" dirty="0">
              <a:solidFill>
                <a:srgbClr val="0088CC"/>
              </a:solidFill>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v"/>
            </a:pPr>
            <a:r>
              <a:rPr lang="he-IL" b="1" dirty="0">
                <a:solidFill>
                  <a:srgbClr val="0088CC"/>
                </a:solidFill>
                <a:latin typeface="Segoe UI" panose="020B0502040204020203" pitchFamily="34" charset="0"/>
                <a:cs typeface="Segoe UI" panose="020B0502040204020203" pitchFamily="34" charset="0"/>
              </a:rPr>
              <a:t>בשורות חדשות ומשמעותיות לאוכלוסייה עם הרחבת השירותים והתוכניות : </a:t>
            </a:r>
            <a:r>
              <a:rPr lang="he-IL" b="1" dirty="0" err="1">
                <a:solidFill>
                  <a:srgbClr val="0088CC"/>
                </a:solidFill>
                <a:latin typeface="Segoe UI" panose="020B0502040204020203" pitchFamily="34" charset="0"/>
                <a:cs typeface="Segoe UI" panose="020B0502040204020203" pitchFamily="34" charset="0"/>
              </a:rPr>
              <a:t>תוכנית</a:t>
            </a:r>
            <a:r>
              <a:rPr lang="he-IL" b="1" dirty="0">
                <a:solidFill>
                  <a:srgbClr val="0088CC"/>
                </a:solidFill>
                <a:latin typeface="Segoe UI" panose="020B0502040204020203" pitchFamily="34" charset="0"/>
                <a:cs typeface="Segoe UI" panose="020B0502040204020203" pitchFamily="34" charset="0"/>
              </a:rPr>
              <a:t> יד ביד, פעימות, קיץ אומנותי ופתיחת משחקיות התפתחותיות גם בשעות אחר הצהריים</a:t>
            </a:r>
            <a:r>
              <a:rPr lang="he-IL" b="1" dirty="0" smtClean="0">
                <a:solidFill>
                  <a:srgbClr val="0088CC"/>
                </a:solidFill>
                <a:latin typeface="Segoe UI" panose="020B0502040204020203" pitchFamily="34" charset="0"/>
                <a:cs typeface="Segoe UI" panose="020B0502040204020203" pitchFamily="34" charset="0"/>
              </a:rPr>
              <a:t>.</a:t>
            </a:r>
          </a:p>
          <a:p>
            <a:pPr marL="457200" indent="-457200">
              <a:lnSpc>
                <a:spcPct val="150000"/>
              </a:lnSpc>
              <a:buFont typeface="Wingdings" panose="05000000000000000000" pitchFamily="2" charset="2"/>
              <a:buChar char="v"/>
            </a:pPr>
            <a:r>
              <a:rPr lang="he-IL" b="1" dirty="0" smtClean="0">
                <a:solidFill>
                  <a:srgbClr val="0088CC"/>
                </a:solidFill>
                <a:latin typeface="Segoe UI" panose="020B0502040204020203" pitchFamily="34" charset="0"/>
                <a:cs typeface="Segoe UI" panose="020B0502040204020203" pitchFamily="34" charset="0"/>
              </a:rPr>
              <a:t>ביסוס המרכז וצוות המיזם ככתובת רלוונטית ואמתית לנשות החינוך במסגרות השונות בגילאי הינקות.</a:t>
            </a:r>
            <a:endParaRPr lang="he-IL" dirty="0" smtClean="0">
              <a:solidFill>
                <a:srgbClr val="0088CC"/>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9863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317706" y="599696"/>
            <a:ext cx="1388721" cy="1200329"/>
          </a:xfrm>
          <a:prstGeom prst="rect">
            <a:avLst/>
          </a:prstGeom>
          <a:noFill/>
        </p:spPr>
        <p:txBody>
          <a:bodyPr wrap="square" rtlCol="1">
            <a:spAutoFit/>
          </a:bodyPr>
          <a:lstStyle/>
          <a:p>
            <a:r>
              <a:rPr lang="he-IL" sz="3600" b="1" dirty="0" smtClean="0">
                <a:solidFill>
                  <a:srgbClr val="256291"/>
                </a:solidFill>
                <a:latin typeface="Segoe UI" panose="020B0502040204020203" pitchFamily="34" charset="0"/>
                <a:cs typeface="Segoe UI" panose="020B0502040204020203" pitchFamily="34" charset="0"/>
              </a:rPr>
              <a:t>סיכום שנתי</a:t>
            </a:r>
            <a:endParaRPr lang="he-IL" sz="3600" b="1" dirty="0">
              <a:solidFill>
                <a:srgbClr val="256291"/>
              </a:solidFill>
              <a:latin typeface="Segoe UI" panose="020B0502040204020203" pitchFamily="34" charset="0"/>
              <a:cs typeface="Segoe UI" panose="020B0502040204020203" pitchFamily="34" charset="0"/>
            </a:endParaRPr>
          </a:p>
        </p:txBody>
      </p:sp>
      <p:cxnSp>
        <p:nvCxnSpPr>
          <p:cNvPr id="5" name="מחבר ישר 4"/>
          <p:cNvCxnSpPr/>
          <p:nvPr/>
        </p:nvCxnSpPr>
        <p:spPr>
          <a:xfrm>
            <a:off x="10163403" y="599696"/>
            <a:ext cx="1" cy="5542383"/>
          </a:xfrm>
          <a:prstGeom prst="line">
            <a:avLst/>
          </a:prstGeom>
          <a:ln w="38100">
            <a:solidFill>
              <a:srgbClr val="256291"/>
            </a:solidFill>
          </a:ln>
        </p:spPr>
        <p:style>
          <a:lnRef idx="1">
            <a:schemeClr val="accent1"/>
          </a:lnRef>
          <a:fillRef idx="0">
            <a:schemeClr val="accent1"/>
          </a:fillRef>
          <a:effectRef idx="0">
            <a:schemeClr val="accent1"/>
          </a:effectRef>
          <a:fontRef idx="minor">
            <a:schemeClr val="tx1"/>
          </a:fontRef>
        </p:style>
      </p:cxnSp>
      <p:graphicFrame>
        <p:nvGraphicFramePr>
          <p:cNvPr id="6" name="טבלה 5"/>
          <p:cNvGraphicFramePr>
            <a:graphicFrameLocks noGrp="1"/>
          </p:cNvGraphicFramePr>
          <p:nvPr>
            <p:extLst>
              <p:ext uri="{D42A27DB-BD31-4B8C-83A1-F6EECF244321}">
                <p14:modId xmlns:p14="http://schemas.microsoft.com/office/powerpoint/2010/main" val="3176016566"/>
              </p:ext>
            </p:extLst>
          </p:nvPr>
        </p:nvGraphicFramePr>
        <p:xfrm>
          <a:off x="933449" y="720724"/>
          <a:ext cx="9075651" cy="5584820"/>
        </p:xfrm>
        <a:graphic>
          <a:graphicData uri="http://schemas.openxmlformats.org/drawingml/2006/table">
            <a:tbl>
              <a:tblPr rtl="1">
                <a:tableStyleId>{5C22544A-7EE6-4342-B048-85BDC9FD1C3A}</a:tableStyleId>
              </a:tblPr>
              <a:tblGrid>
                <a:gridCol w="1658242">
                  <a:extLst>
                    <a:ext uri="{9D8B030D-6E8A-4147-A177-3AD203B41FA5}">
                      <a16:colId xmlns:a16="http://schemas.microsoft.com/office/drawing/2014/main" val="1350584413"/>
                    </a:ext>
                  </a:extLst>
                </a:gridCol>
                <a:gridCol w="1154316">
                  <a:extLst>
                    <a:ext uri="{9D8B030D-6E8A-4147-A177-3AD203B41FA5}">
                      <a16:colId xmlns:a16="http://schemas.microsoft.com/office/drawing/2014/main" val="277623292"/>
                    </a:ext>
                  </a:extLst>
                </a:gridCol>
                <a:gridCol w="1318154">
                  <a:extLst>
                    <a:ext uri="{9D8B030D-6E8A-4147-A177-3AD203B41FA5}">
                      <a16:colId xmlns:a16="http://schemas.microsoft.com/office/drawing/2014/main" val="3792744602"/>
                    </a:ext>
                  </a:extLst>
                </a:gridCol>
                <a:gridCol w="1913930">
                  <a:extLst>
                    <a:ext uri="{9D8B030D-6E8A-4147-A177-3AD203B41FA5}">
                      <a16:colId xmlns:a16="http://schemas.microsoft.com/office/drawing/2014/main" val="354502595"/>
                    </a:ext>
                  </a:extLst>
                </a:gridCol>
                <a:gridCol w="3031009">
                  <a:extLst>
                    <a:ext uri="{9D8B030D-6E8A-4147-A177-3AD203B41FA5}">
                      <a16:colId xmlns:a16="http://schemas.microsoft.com/office/drawing/2014/main" val="637223424"/>
                    </a:ext>
                  </a:extLst>
                </a:gridCol>
              </a:tblGrid>
              <a:tr h="279241">
                <a:tc rowSpan="12">
                  <a:txBody>
                    <a:bodyPr/>
                    <a:lstStyle/>
                    <a:p>
                      <a:pPr algn="ctr" rtl="1" fontAlgn="ctr"/>
                      <a:r>
                        <a:rPr lang="he-IL" sz="1700" u="none" strike="noStrike">
                          <a:effectLst/>
                        </a:rPr>
                        <a:t>זירת מסגרות</a:t>
                      </a:r>
                      <a:endParaRPr lang="he-IL" sz="1700" b="1" i="0" u="none" strike="noStrike">
                        <a:solidFill>
                          <a:srgbClr val="000000"/>
                        </a:solidFill>
                        <a:effectLst/>
                        <a:latin typeface="Arial" panose="020B0604020202020204" pitchFamily="34" charset="0"/>
                      </a:endParaRPr>
                    </a:p>
                  </a:txBody>
                  <a:tcPr marL="8118" marR="8118" marT="8118" marB="0" anchor="ctr"/>
                </a:tc>
                <a:tc rowSpan="6">
                  <a:txBody>
                    <a:bodyPr/>
                    <a:lstStyle/>
                    <a:p>
                      <a:pPr algn="ctr" rtl="1" fontAlgn="ctr"/>
                      <a:r>
                        <a:rPr lang="he-IL" sz="1200" u="none" strike="noStrike">
                          <a:effectLst/>
                        </a:rPr>
                        <a:t>שירות רכזת תחום ינקות</a:t>
                      </a:r>
                      <a:endParaRPr lang="he-IL" sz="1200" b="1" i="0" u="none" strike="noStrike">
                        <a:solidFill>
                          <a:srgbClr val="000000"/>
                        </a:solidFill>
                        <a:effectLst/>
                        <a:latin typeface="Arial" panose="020B0604020202020204" pitchFamily="34" charset="0"/>
                      </a:endParaRPr>
                    </a:p>
                  </a:txBody>
                  <a:tcPr marL="8118" marR="8118" marT="8118" marB="0" anchor="ctr"/>
                </a:tc>
                <a:tc gridSpan="3">
                  <a:txBody>
                    <a:bodyPr/>
                    <a:lstStyle/>
                    <a:p>
                      <a:pPr algn="ctr" rtl="1" fontAlgn="b"/>
                      <a:r>
                        <a:rPr lang="he-IL" sz="1200" u="none" strike="noStrike">
                          <a:effectLst/>
                        </a:rPr>
                        <a:t>כ- 30 ביקורים במעונות המוכרים וקשר יומיומי עם המנהלות</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767176139"/>
                  </a:ext>
                </a:extLst>
              </a:tr>
              <a:tr h="279241">
                <a:tc vMerge="1">
                  <a:txBody>
                    <a:bodyPr/>
                    <a:lstStyle/>
                    <a:p>
                      <a:pPr rtl="1"/>
                      <a:endParaRPr lang="he-IL"/>
                    </a:p>
                  </a:txBody>
                  <a:tcPr/>
                </a:tc>
                <a:tc vMerge="1">
                  <a:txBody>
                    <a:bodyPr/>
                    <a:lstStyle/>
                    <a:p>
                      <a:pPr rtl="1"/>
                      <a:endParaRPr lang="he-IL"/>
                    </a:p>
                  </a:txBody>
                  <a:tcPr/>
                </a:tc>
                <a:tc gridSpan="3">
                  <a:txBody>
                    <a:bodyPr/>
                    <a:lstStyle/>
                    <a:p>
                      <a:pPr algn="ctr" rtl="1" fontAlgn="b"/>
                      <a:r>
                        <a:rPr lang="he-IL" sz="1200" u="none" strike="noStrike">
                          <a:effectLst/>
                        </a:rPr>
                        <a:t>שתי פגישות ייעוץ אישיות למנהלות מסגרות פרטיות</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2983443773"/>
                  </a:ext>
                </a:extLst>
              </a:tr>
              <a:tr h="279241">
                <a:tc vMerge="1">
                  <a:txBody>
                    <a:bodyPr/>
                    <a:lstStyle/>
                    <a:p>
                      <a:pPr rtl="1"/>
                      <a:endParaRPr lang="he-IL"/>
                    </a:p>
                  </a:txBody>
                  <a:tcPr/>
                </a:tc>
                <a:tc vMerge="1">
                  <a:txBody>
                    <a:bodyPr/>
                    <a:lstStyle/>
                    <a:p>
                      <a:pPr rtl="1"/>
                      <a:endParaRPr lang="he-IL"/>
                    </a:p>
                  </a:txBody>
                  <a:tcPr/>
                </a:tc>
                <a:tc gridSpan="3">
                  <a:txBody>
                    <a:bodyPr/>
                    <a:lstStyle/>
                    <a:p>
                      <a:pPr algn="ctr" rtl="1" fontAlgn="b"/>
                      <a:r>
                        <a:rPr lang="he-IL" sz="1200" u="none" strike="noStrike">
                          <a:effectLst/>
                        </a:rPr>
                        <a:t>פרויקט מילוי שאלונים לכלל האוכלוסיות.</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494526598"/>
                  </a:ext>
                </a:extLst>
              </a:tr>
              <a:tr h="279241">
                <a:tc vMerge="1">
                  <a:txBody>
                    <a:bodyPr/>
                    <a:lstStyle/>
                    <a:p>
                      <a:pPr rtl="1"/>
                      <a:endParaRPr lang="he-IL"/>
                    </a:p>
                  </a:txBody>
                  <a:tcPr/>
                </a:tc>
                <a:tc vMerge="1">
                  <a:txBody>
                    <a:bodyPr/>
                    <a:lstStyle/>
                    <a:p>
                      <a:pPr rtl="1"/>
                      <a:endParaRPr lang="he-IL"/>
                    </a:p>
                  </a:txBody>
                  <a:tcPr/>
                </a:tc>
                <a:tc gridSpan="2">
                  <a:txBody>
                    <a:bodyPr/>
                    <a:lstStyle/>
                    <a:p>
                      <a:pPr algn="ctr" rtl="1" fontAlgn="b"/>
                      <a:r>
                        <a:rPr lang="he-IL" sz="1200" u="none" strike="noStrike">
                          <a:effectLst/>
                        </a:rPr>
                        <a:t>ביקורים במסגרות פרטיות</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a:txBody>
                    <a:bodyPr/>
                    <a:lstStyle/>
                    <a:p>
                      <a:pPr algn="ctr" rtl="0" fontAlgn="b"/>
                      <a:r>
                        <a:rPr lang="he-IL" sz="1200" u="none" strike="noStrike">
                          <a:effectLst/>
                        </a:rPr>
                        <a:t>2</a:t>
                      </a:r>
                      <a:endParaRPr lang="he-IL" sz="1200" b="0" i="0" u="none" strike="noStrike">
                        <a:solidFill>
                          <a:srgbClr val="000000"/>
                        </a:solidFill>
                        <a:effectLst/>
                        <a:latin typeface="Arial" panose="020B0604020202020204" pitchFamily="34" charset="0"/>
                      </a:endParaRPr>
                    </a:p>
                  </a:txBody>
                  <a:tcPr marL="8118" marR="8118" marT="8118" marB="0" anchor="b"/>
                </a:tc>
                <a:extLst>
                  <a:ext uri="{0D108BD9-81ED-4DB2-BD59-A6C34878D82A}">
                    <a16:rowId xmlns:a16="http://schemas.microsoft.com/office/drawing/2014/main" val="2491169281"/>
                  </a:ext>
                </a:extLst>
              </a:tr>
              <a:tr h="279241">
                <a:tc vMerge="1">
                  <a:txBody>
                    <a:bodyPr/>
                    <a:lstStyle/>
                    <a:p>
                      <a:pPr rtl="1"/>
                      <a:endParaRPr lang="he-IL"/>
                    </a:p>
                  </a:txBody>
                  <a:tcPr/>
                </a:tc>
                <a:tc vMerge="1">
                  <a:txBody>
                    <a:bodyPr/>
                    <a:lstStyle/>
                    <a:p>
                      <a:pPr rtl="1"/>
                      <a:endParaRPr lang="he-IL"/>
                    </a:p>
                  </a:txBody>
                  <a:tcPr/>
                </a:tc>
                <a:tc gridSpan="3">
                  <a:txBody>
                    <a:bodyPr/>
                    <a:lstStyle/>
                    <a:p>
                      <a:pPr algn="ctr" rtl="1" fontAlgn="b"/>
                      <a:r>
                        <a:rPr lang="he-IL" sz="1200" u="none" strike="noStrike" dirty="0">
                          <a:effectLst/>
                        </a:rPr>
                        <a:t>פתיחת שני קורסי מטפלות סוג 1</a:t>
                      </a:r>
                      <a:endParaRPr lang="he-IL" sz="1200" b="0" i="0" u="none" strike="noStrike" dirty="0">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4145649204"/>
                  </a:ext>
                </a:extLst>
              </a:tr>
              <a:tr h="279241">
                <a:tc vMerge="1">
                  <a:txBody>
                    <a:bodyPr/>
                    <a:lstStyle/>
                    <a:p>
                      <a:pPr rtl="1"/>
                      <a:endParaRPr lang="he-IL"/>
                    </a:p>
                  </a:txBody>
                  <a:tcPr/>
                </a:tc>
                <a:tc vMerge="1">
                  <a:txBody>
                    <a:bodyPr/>
                    <a:lstStyle/>
                    <a:p>
                      <a:pPr rtl="1"/>
                      <a:endParaRPr lang="he-IL"/>
                    </a:p>
                  </a:txBody>
                  <a:tcPr/>
                </a:tc>
                <a:tc gridSpan="3">
                  <a:txBody>
                    <a:bodyPr/>
                    <a:lstStyle/>
                    <a:p>
                      <a:pPr algn="ctr" rtl="1" fontAlgn="b"/>
                      <a:r>
                        <a:rPr lang="he-IL" sz="1200" u="none" strike="noStrike">
                          <a:effectLst/>
                        </a:rPr>
                        <a:t>פתיחת קורס עזרה ראשונה 22 שעות </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541241771"/>
                  </a:ext>
                </a:extLst>
              </a:tr>
              <a:tr h="279241">
                <a:tc vMerge="1">
                  <a:txBody>
                    <a:bodyPr/>
                    <a:lstStyle/>
                    <a:p>
                      <a:pPr rtl="1"/>
                      <a:endParaRPr lang="he-IL"/>
                    </a:p>
                  </a:txBody>
                  <a:tcPr/>
                </a:tc>
                <a:tc gridSpan="2">
                  <a:txBody>
                    <a:bodyPr/>
                    <a:lstStyle/>
                    <a:p>
                      <a:pPr algn="ctr" rtl="1" fontAlgn="b"/>
                      <a:r>
                        <a:rPr lang="he-IL" sz="1200" u="none" strike="noStrike">
                          <a:effectLst/>
                        </a:rPr>
                        <a:t>מפגשי פורום מנהלות מעונות יום </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gridSpan="2">
                  <a:txBody>
                    <a:bodyPr/>
                    <a:lstStyle/>
                    <a:p>
                      <a:pPr algn="ctr" rtl="0" fontAlgn="b"/>
                      <a:r>
                        <a:rPr lang="he-IL" sz="1200" u="none" strike="noStrike">
                          <a:effectLst/>
                        </a:rPr>
                        <a:t>6</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extLst>
                  <a:ext uri="{0D108BD9-81ED-4DB2-BD59-A6C34878D82A}">
                    <a16:rowId xmlns:a16="http://schemas.microsoft.com/office/drawing/2014/main" val="3302272047"/>
                  </a:ext>
                </a:extLst>
              </a:tr>
              <a:tr h="279241">
                <a:tc vMerge="1">
                  <a:txBody>
                    <a:bodyPr/>
                    <a:lstStyle/>
                    <a:p>
                      <a:pPr rtl="1"/>
                      <a:endParaRPr lang="he-IL"/>
                    </a:p>
                  </a:txBody>
                  <a:tcPr/>
                </a:tc>
                <a:tc gridSpan="4">
                  <a:txBody>
                    <a:bodyPr/>
                    <a:lstStyle/>
                    <a:p>
                      <a:pPr algn="ctr" rtl="1" fontAlgn="b"/>
                      <a:r>
                        <a:rPr lang="he-IL" sz="1200" u="none" strike="noStrike">
                          <a:effectLst/>
                        </a:rPr>
                        <a:t>קיום יום עיון למנהלות המעונות ביישובי המיזם בצפון</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399932483"/>
                  </a:ext>
                </a:extLst>
              </a:tr>
              <a:tr h="279241">
                <a:tc vMerge="1">
                  <a:txBody>
                    <a:bodyPr/>
                    <a:lstStyle/>
                    <a:p>
                      <a:pPr rtl="1"/>
                      <a:endParaRPr lang="he-IL"/>
                    </a:p>
                  </a:txBody>
                  <a:tcPr/>
                </a:tc>
                <a:tc gridSpan="2">
                  <a:txBody>
                    <a:bodyPr/>
                    <a:lstStyle/>
                    <a:p>
                      <a:pPr algn="ctr" rtl="1" fontAlgn="b"/>
                      <a:r>
                        <a:rPr lang="he-IL" sz="1200" u="none" strike="noStrike">
                          <a:effectLst/>
                        </a:rPr>
                        <a:t>מסגרות פרטיות שנמצאו</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gridSpan="2">
                  <a:txBody>
                    <a:bodyPr/>
                    <a:lstStyle/>
                    <a:p>
                      <a:pPr algn="ctr" rtl="0" fontAlgn="b"/>
                      <a:r>
                        <a:rPr lang="he-IL" sz="1200" u="none" strike="noStrike">
                          <a:effectLst/>
                        </a:rPr>
                        <a:t>50</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extLst>
                  <a:ext uri="{0D108BD9-81ED-4DB2-BD59-A6C34878D82A}">
                    <a16:rowId xmlns:a16="http://schemas.microsoft.com/office/drawing/2014/main" val="3030294363"/>
                  </a:ext>
                </a:extLst>
              </a:tr>
              <a:tr h="279241">
                <a:tc vMerge="1">
                  <a:txBody>
                    <a:bodyPr/>
                    <a:lstStyle/>
                    <a:p>
                      <a:pPr rtl="1"/>
                      <a:endParaRPr lang="he-IL"/>
                    </a:p>
                  </a:txBody>
                  <a:tcPr/>
                </a:tc>
                <a:tc gridSpan="2">
                  <a:txBody>
                    <a:bodyPr/>
                    <a:lstStyle/>
                    <a:p>
                      <a:pPr algn="ctr" rtl="1" fontAlgn="b"/>
                      <a:r>
                        <a:rPr lang="he-IL" sz="1200" u="none" strike="noStrike">
                          <a:effectLst/>
                        </a:rPr>
                        <a:t>מעונות שנפתחו</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gridSpan="2">
                  <a:txBody>
                    <a:bodyPr/>
                    <a:lstStyle/>
                    <a:p>
                      <a:pPr algn="ctr" rtl="0" fontAlgn="b"/>
                      <a:r>
                        <a:rPr lang="he-IL" sz="1200" u="none" strike="noStrike">
                          <a:effectLst/>
                        </a:rPr>
                        <a:t>1</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extLst>
                  <a:ext uri="{0D108BD9-81ED-4DB2-BD59-A6C34878D82A}">
                    <a16:rowId xmlns:a16="http://schemas.microsoft.com/office/drawing/2014/main" val="859397790"/>
                  </a:ext>
                </a:extLst>
              </a:tr>
              <a:tr h="279241">
                <a:tc vMerge="1">
                  <a:txBody>
                    <a:bodyPr/>
                    <a:lstStyle/>
                    <a:p>
                      <a:pPr rtl="1"/>
                      <a:endParaRPr lang="he-IL"/>
                    </a:p>
                  </a:txBody>
                  <a:tcPr/>
                </a:tc>
                <a:tc gridSpan="2">
                  <a:txBody>
                    <a:bodyPr/>
                    <a:lstStyle/>
                    <a:p>
                      <a:pPr algn="ctr" rtl="1" fontAlgn="b"/>
                      <a:r>
                        <a:rPr lang="he-IL" sz="1200" u="none" strike="noStrike">
                          <a:effectLst/>
                        </a:rPr>
                        <a:t>מעונות שעתידים להיפתח בתש"פ</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gridSpan="2">
                  <a:txBody>
                    <a:bodyPr/>
                    <a:lstStyle/>
                    <a:p>
                      <a:pPr algn="ctr" rtl="0" fontAlgn="b"/>
                      <a:r>
                        <a:rPr lang="he-IL" sz="1200" u="none" strike="noStrike">
                          <a:effectLst/>
                        </a:rPr>
                        <a:t>3</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extLst>
                  <a:ext uri="{0D108BD9-81ED-4DB2-BD59-A6C34878D82A}">
                    <a16:rowId xmlns:a16="http://schemas.microsoft.com/office/drawing/2014/main" val="2863667049"/>
                  </a:ext>
                </a:extLst>
              </a:tr>
              <a:tr h="279241">
                <a:tc vMerge="1">
                  <a:txBody>
                    <a:bodyPr/>
                    <a:lstStyle/>
                    <a:p>
                      <a:pPr rtl="1"/>
                      <a:endParaRPr lang="he-IL"/>
                    </a:p>
                  </a:txBody>
                  <a:tcPr/>
                </a:tc>
                <a:tc gridSpan="2">
                  <a:txBody>
                    <a:bodyPr/>
                    <a:lstStyle/>
                    <a:p>
                      <a:pPr algn="ctr" rtl="1" fontAlgn="b"/>
                      <a:r>
                        <a:rPr lang="he-IL" sz="1200" u="none" strike="noStrike">
                          <a:effectLst/>
                        </a:rPr>
                        <a:t>מפגשי הדרכה לצוות ינקות</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gridSpan="2">
                  <a:txBody>
                    <a:bodyPr/>
                    <a:lstStyle/>
                    <a:p>
                      <a:pPr algn="ctr" rtl="0" fontAlgn="b"/>
                      <a:r>
                        <a:rPr lang="he-IL" sz="1200" u="none" strike="noStrike">
                          <a:effectLst/>
                        </a:rPr>
                        <a:t> </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extLst>
                  <a:ext uri="{0D108BD9-81ED-4DB2-BD59-A6C34878D82A}">
                    <a16:rowId xmlns:a16="http://schemas.microsoft.com/office/drawing/2014/main" val="3810966207"/>
                  </a:ext>
                </a:extLst>
              </a:tr>
              <a:tr h="279241">
                <a:tc rowSpan="8">
                  <a:txBody>
                    <a:bodyPr/>
                    <a:lstStyle/>
                    <a:p>
                      <a:pPr algn="ctr" rtl="1" fontAlgn="ctr"/>
                      <a:r>
                        <a:rPr lang="he-IL" sz="1500" u="none" strike="noStrike">
                          <a:effectLst/>
                        </a:rPr>
                        <a:t>זירת הורים</a:t>
                      </a:r>
                      <a:endParaRPr lang="he-IL" sz="1500" b="1" i="0" u="none" strike="noStrike">
                        <a:solidFill>
                          <a:srgbClr val="000000"/>
                        </a:solidFill>
                        <a:effectLst/>
                        <a:latin typeface="Arial" panose="020B0604020202020204" pitchFamily="34" charset="0"/>
                      </a:endParaRPr>
                    </a:p>
                  </a:txBody>
                  <a:tcPr marL="8118" marR="8118" marT="8118" marB="0" anchor="ctr"/>
                </a:tc>
                <a:tc gridSpan="2">
                  <a:txBody>
                    <a:bodyPr/>
                    <a:lstStyle/>
                    <a:p>
                      <a:pPr algn="ctr" rtl="1" fontAlgn="b"/>
                      <a:r>
                        <a:rPr lang="he-IL" sz="1200" u="none" strike="noStrike">
                          <a:effectLst/>
                        </a:rPr>
                        <a:t>גיוס מומחיות/ מדריכות</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gridSpan="2">
                  <a:txBody>
                    <a:bodyPr/>
                    <a:lstStyle/>
                    <a:p>
                      <a:pPr algn="ctr" rtl="1" fontAlgn="b"/>
                      <a:r>
                        <a:rPr lang="he-IL" sz="1200" u="none" strike="noStrike">
                          <a:effectLst/>
                        </a:rPr>
                        <a:t>2 מדריכות גויסו למגזר הכללי והחרדי</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extLst>
                  <a:ext uri="{0D108BD9-81ED-4DB2-BD59-A6C34878D82A}">
                    <a16:rowId xmlns:a16="http://schemas.microsoft.com/office/drawing/2014/main" val="1365589513"/>
                  </a:ext>
                </a:extLst>
              </a:tr>
              <a:tr h="279241">
                <a:tc vMerge="1">
                  <a:txBody>
                    <a:bodyPr/>
                    <a:lstStyle/>
                    <a:p>
                      <a:pPr rtl="1"/>
                      <a:endParaRPr lang="he-IL"/>
                    </a:p>
                  </a:txBody>
                  <a:tcPr/>
                </a:tc>
                <a:tc gridSpan="2">
                  <a:txBody>
                    <a:bodyPr/>
                    <a:lstStyle/>
                    <a:p>
                      <a:pPr algn="ctr" rtl="1" fontAlgn="b"/>
                      <a:r>
                        <a:rPr lang="he-IL" sz="1200" u="none" strike="noStrike">
                          <a:effectLst/>
                        </a:rPr>
                        <a:t>גיוס מדריכות למשחקיות</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gridSpan="2">
                  <a:txBody>
                    <a:bodyPr/>
                    <a:lstStyle/>
                    <a:p>
                      <a:pPr algn="ctr" rtl="1" fontAlgn="b"/>
                      <a:r>
                        <a:rPr lang="he-IL" sz="1200" u="none" strike="noStrike">
                          <a:effectLst/>
                        </a:rPr>
                        <a:t>גוייסה מדריכה אחת ומגייסים עוד אחת</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extLst>
                  <a:ext uri="{0D108BD9-81ED-4DB2-BD59-A6C34878D82A}">
                    <a16:rowId xmlns:a16="http://schemas.microsoft.com/office/drawing/2014/main" val="3487465593"/>
                  </a:ext>
                </a:extLst>
              </a:tr>
              <a:tr h="279241">
                <a:tc vMerge="1">
                  <a:txBody>
                    <a:bodyPr/>
                    <a:lstStyle/>
                    <a:p>
                      <a:pPr rtl="1"/>
                      <a:endParaRPr lang="he-IL"/>
                    </a:p>
                  </a:txBody>
                  <a:tcPr/>
                </a:tc>
                <a:tc gridSpan="2">
                  <a:txBody>
                    <a:bodyPr/>
                    <a:lstStyle/>
                    <a:p>
                      <a:pPr algn="ctr" rtl="1" fontAlgn="b"/>
                      <a:r>
                        <a:rPr lang="he-IL" sz="1200" u="none" strike="noStrike">
                          <a:effectLst/>
                        </a:rPr>
                        <a:t>פגישות הורים פרטניות - תוכנית יד ביד</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gridSpan="2">
                  <a:txBody>
                    <a:bodyPr/>
                    <a:lstStyle/>
                    <a:p>
                      <a:pPr algn="ctr" rtl="0" fontAlgn="b"/>
                      <a:r>
                        <a:rPr lang="he-IL" sz="1200" u="none" strike="noStrike">
                          <a:effectLst/>
                        </a:rPr>
                        <a:t>10</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extLst>
                  <a:ext uri="{0D108BD9-81ED-4DB2-BD59-A6C34878D82A}">
                    <a16:rowId xmlns:a16="http://schemas.microsoft.com/office/drawing/2014/main" val="1264048243"/>
                  </a:ext>
                </a:extLst>
              </a:tr>
              <a:tr h="279241">
                <a:tc vMerge="1">
                  <a:txBody>
                    <a:bodyPr/>
                    <a:lstStyle/>
                    <a:p>
                      <a:pPr rtl="1"/>
                      <a:endParaRPr lang="he-IL"/>
                    </a:p>
                  </a:txBody>
                  <a:tcPr/>
                </a:tc>
                <a:tc gridSpan="2">
                  <a:txBody>
                    <a:bodyPr/>
                    <a:lstStyle/>
                    <a:p>
                      <a:pPr algn="ctr" rtl="1" fontAlgn="b"/>
                      <a:r>
                        <a:rPr lang="he-IL" sz="1200" u="none" strike="noStrike">
                          <a:effectLst/>
                        </a:rPr>
                        <a:t>מפגשי הורים קבוצתיים</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gridSpan="2">
                  <a:txBody>
                    <a:bodyPr/>
                    <a:lstStyle/>
                    <a:p>
                      <a:pPr algn="ctr" rtl="0" fontAlgn="b"/>
                      <a:r>
                        <a:rPr lang="he-IL" sz="1200" u="none" strike="noStrike">
                          <a:effectLst/>
                        </a:rPr>
                        <a:t>3</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extLst>
                  <a:ext uri="{0D108BD9-81ED-4DB2-BD59-A6C34878D82A}">
                    <a16:rowId xmlns:a16="http://schemas.microsoft.com/office/drawing/2014/main" val="1896128069"/>
                  </a:ext>
                </a:extLst>
              </a:tr>
              <a:tr h="279241">
                <a:tc vMerge="1">
                  <a:txBody>
                    <a:bodyPr/>
                    <a:lstStyle/>
                    <a:p>
                      <a:pPr rtl="1"/>
                      <a:endParaRPr lang="he-IL"/>
                    </a:p>
                  </a:txBody>
                  <a:tcPr/>
                </a:tc>
                <a:tc gridSpan="2">
                  <a:txBody>
                    <a:bodyPr/>
                    <a:lstStyle/>
                    <a:p>
                      <a:pPr algn="ctr" rtl="1" fontAlgn="b"/>
                      <a:r>
                        <a:rPr lang="he-IL" sz="1200" u="none" strike="noStrike">
                          <a:effectLst/>
                        </a:rPr>
                        <a:t>מפגשי גינה</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gridSpan="2">
                  <a:txBody>
                    <a:bodyPr/>
                    <a:lstStyle/>
                    <a:p>
                      <a:pPr algn="ctr" rtl="0" fontAlgn="b"/>
                      <a:r>
                        <a:rPr lang="he-IL" sz="1200" u="none" strike="noStrike">
                          <a:effectLst/>
                        </a:rPr>
                        <a:t>20</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extLst>
                  <a:ext uri="{0D108BD9-81ED-4DB2-BD59-A6C34878D82A}">
                    <a16:rowId xmlns:a16="http://schemas.microsoft.com/office/drawing/2014/main" val="3336528084"/>
                  </a:ext>
                </a:extLst>
              </a:tr>
              <a:tr h="279241">
                <a:tc vMerge="1">
                  <a:txBody>
                    <a:bodyPr/>
                    <a:lstStyle/>
                    <a:p>
                      <a:pPr rtl="1"/>
                      <a:endParaRPr lang="he-IL"/>
                    </a:p>
                  </a:txBody>
                  <a:tcPr/>
                </a:tc>
                <a:tc rowSpan="3">
                  <a:txBody>
                    <a:bodyPr/>
                    <a:lstStyle/>
                    <a:p>
                      <a:pPr algn="ctr" rtl="1" fontAlgn="ctr"/>
                      <a:r>
                        <a:rPr lang="he-IL" sz="1200" u="none" strike="noStrike">
                          <a:effectLst/>
                        </a:rPr>
                        <a:t>תוכנית פעימות</a:t>
                      </a:r>
                      <a:endParaRPr lang="he-IL" sz="1200" b="1" i="0" u="none" strike="noStrike">
                        <a:solidFill>
                          <a:srgbClr val="000000"/>
                        </a:solidFill>
                        <a:effectLst/>
                        <a:latin typeface="Arial" panose="020B0604020202020204" pitchFamily="34" charset="0"/>
                      </a:endParaRPr>
                    </a:p>
                  </a:txBody>
                  <a:tcPr marL="8118" marR="8118" marT="8118" marB="0" anchor="ctr"/>
                </a:tc>
                <a:tc gridSpan="2">
                  <a:txBody>
                    <a:bodyPr/>
                    <a:lstStyle/>
                    <a:p>
                      <a:pPr algn="ctr" rtl="1" fontAlgn="b"/>
                      <a:r>
                        <a:rPr lang="he-IL" sz="1200" u="none" strike="noStrike">
                          <a:effectLst/>
                        </a:rPr>
                        <a:t>סך של 130 משתתפות בחודשיים</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a:txBody>
                    <a:bodyPr/>
                    <a:lstStyle/>
                    <a:p>
                      <a:pPr algn="l" rtl="0" fontAlgn="b"/>
                      <a:r>
                        <a:rPr lang="he-IL" sz="1200" u="none" strike="noStrike">
                          <a:effectLst/>
                        </a:rPr>
                        <a:t> </a:t>
                      </a:r>
                      <a:endParaRPr lang="he-IL" sz="1200" b="0" i="0" u="none" strike="noStrike">
                        <a:solidFill>
                          <a:srgbClr val="000000"/>
                        </a:solidFill>
                        <a:effectLst/>
                        <a:latin typeface="Arial" panose="020B0604020202020204" pitchFamily="34" charset="0"/>
                      </a:endParaRPr>
                    </a:p>
                  </a:txBody>
                  <a:tcPr marL="8118" marR="8118" marT="8118" marB="0" anchor="b"/>
                </a:tc>
                <a:extLst>
                  <a:ext uri="{0D108BD9-81ED-4DB2-BD59-A6C34878D82A}">
                    <a16:rowId xmlns:a16="http://schemas.microsoft.com/office/drawing/2014/main" val="778620613"/>
                  </a:ext>
                </a:extLst>
              </a:tr>
              <a:tr h="279241">
                <a:tc vMerge="1">
                  <a:txBody>
                    <a:bodyPr/>
                    <a:lstStyle/>
                    <a:p>
                      <a:pPr rtl="1"/>
                      <a:endParaRPr lang="he-IL"/>
                    </a:p>
                  </a:txBody>
                  <a:tcPr/>
                </a:tc>
                <a:tc vMerge="1">
                  <a:txBody>
                    <a:bodyPr/>
                    <a:lstStyle/>
                    <a:p>
                      <a:pPr rtl="1"/>
                      <a:endParaRPr lang="he-IL"/>
                    </a:p>
                  </a:txBody>
                  <a:tcPr/>
                </a:tc>
                <a:tc gridSpan="2">
                  <a:txBody>
                    <a:bodyPr/>
                    <a:lstStyle/>
                    <a:p>
                      <a:pPr algn="ctr" rtl="1" fontAlgn="b"/>
                      <a:r>
                        <a:rPr lang="he-IL" sz="1200" u="none" strike="noStrike">
                          <a:effectLst/>
                        </a:rPr>
                        <a:t>כ-10 משתתפות בממוצע</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a:txBody>
                    <a:bodyPr/>
                    <a:lstStyle/>
                    <a:p>
                      <a:pPr algn="l" rtl="0" fontAlgn="b"/>
                      <a:r>
                        <a:rPr lang="he-IL" sz="1200" u="none" strike="noStrike">
                          <a:effectLst/>
                        </a:rPr>
                        <a:t> </a:t>
                      </a:r>
                      <a:endParaRPr lang="he-IL" sz="1200" b="0" i="0" u="none" strike="noStrike">
                        <a:solidFill>
                          <a:srgbClr val="000000"/>
                        </a:solidFill>
                        <a:effectLst/>
                        <a:latin typeface="Arial" panose="020B0604020202020204" pitchFamily="34" charset="0"/>
                      </a:endParaRPr>
                    </a:p>
                  </a:txBody>
                  <a:tcPr marL="8118" marR="8118" marT="8118" marB="0" anchor="b"/>
                </a:tc>
                <a:extLst>
                  <a:ext uri="{0D108BD9-81ED-4DB2-BD59-A6C34878D82A}">
                    <a16:rowId xmlns:a16="http://schemas.microsoft.com/office/drawing/2014/main" val="2542766487"/>
                  </a:ext>
                </a:extLst>
              </a:tr>
              <a:tr h="279241">
                <a:tc vMerge="1">
                  <a:txBody>
                    <a:bodyPr/>
                    <a:lstStyle/>
                    <a:p>
                      <a:pPr rtl="1"/>
                      <a:endParaRPr lang="he-IL"/>
                    </a:p>
                  </a:txBody>
                  <a:tcPr/>
                </a:tc>
                <a:tc vMerge="1">
                  <a:txBody>
                    <a:bodyPr/>
                    <a:lstStyle/>
                    <a:p>
                      <a:pPr rtl="1"/>
                      <a:endParaRPr lang="he-IL"/>
                    </a:p>
                  </a:txBody>
                  <a:tcPr/>
                </a:tc>
                <a:tc gridSpan="2">
                  <a:txBody>
                    <a:bodyPr/>
                    <a:lstStyle/>
                    <a:p>
                      <a:pPr algn="ctr" rtl="1" fontAlgn="b"/>
                      <a:r>
                        <a:rPr lang="he-IL" sz="1200" u="none" strike="noStrike">
                          <a:effectLst/>
                        </a:rPr>
                        <a:t>4 הפניות לגורמים בקהילה</a:t>
                      </a:r>
                      <a:endParaRPr lang="he-IL" sz="1200" b="0" i="0" u="none" strike="noStrike">
                        <a:solidFill>
                          <a:srgbClr val="000000"/>
                        </a:solidFill>
                        <a:effectLst/>
                        <a:latin typeface="Arial" panose="020B0604020202020204" pitchFamily="34" charset="0"/>
                      </a:endParaRPr>
                    </a:p>
                  </a:txBody>
                  <a:tcPr marL="8118" marR="8118" marT="8118" marB="0" anchor="b"/>
                </a:tc>
                <a:tc hMerge="1">
                  <a:txBody>
                    <a:bodyPr/>
                    <a:lstStyle/>
                    <a:p>
                      <a:pPr rtl="1"/>
                      <a:endParaRPr lang="he-IL"/>
                    </a:p>
                  </a:txBody>
                  <a:tcPr/>
                </a:tc>
                <a:tc>
                  <a:txBody>
                    <a:bodyPr/>
                    <a:lstStyle/>
                    <a:p>
                      <a:pPr algn="l" rtl="0" fontAlgn="b"/>
                      <a:r>
                        <a:rPr lang="he-IL" sz="1200" u="none" strike="noStrike" dirty="0">
                          <a:effectLst/>
                        </a:rPr>
                        <a:t> </a:t>
                      </a:r>
                      <a:endParaRPr lang="he-IL" sz="1200" b="0" i="0" u="none" strike="noStrike" dirty="0">
                        <a:solidFill>
                          <a:srgbClr val="000000"/>
                        </a:solidFill>
                        <a:effectLst/>
                        <a:latin typeface="Arial" panose="020B0604020202020204" pitchFamily="34" charset="0"/>
                      </a:endParaRPr>
                    </a:p>
                  </a:txBody>
                  <a:tcPr marL="8118" marR="8118" marT="8118" marB="0" anchor="b"/>
                </a:tc>
                <a:extLst>
                  <a:ext uri="{0D108BD9-81ED-4DB2-BD59-A6C34878D82A}">
                    <a16:rowId xmlns:a16="http://schemas.microsoft.com/office/drawing/2014/main" val="2425791260"/>
                  </a:ext>
                </a:extLst>
              </a:tr>
            </a:tbl>
          </a:graphicData>
        </a:graphic>
      </p:graphicFrame>
    </p:spTree>
    <p:extLst>
      <p:ext uri="{BB962C8B-B14F-4D97-AF65-F5344CB8AC3E}">
        <p14:creationId xmlns:p14="http://schemas.microsoft.com/office/powerpoint/2010/main" val="2812123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317706" y="599696"/>
            <a:ext cx="1388721" cy="1200329"/>
          </a:xfrm>
          <a:prstGeom prst="rect">
            <a:avLst/>
          </a:prstGeom>
          <a:noFill/>
        </p:spPr>
        <p:txBody>
          <a:bodyPr wrap="square" rtlCol="1">
            <a:spAutoFit/>
          </a:bodyPr>
          <a:lstStyle/>
          <a:p>
            <a:r>
              <a:rPr lang="he-IL" sz="3600" b="1" dirty="0" smtClean="0">
                <a:solidFill>
                  <a:srgbClr val="256291"/>
                </a:solidFill>
                <a:latin typeface="Segoe UI" panose="020B0502040204020203" pitchFamily="34" charset="0"/>
                <a:cs typeface="Segoe UI" panose="020B0502040204020203" pitchFamily="34" charset="0"/>
              </a:rPr>
              <a:t>סיכום שנתי</a:t>
            </a:r>
            <a:endParaRPr lang="he-IL" sz="3600" b="1" dirty="0">
              <a:solidFill>
                <a:srgbClr val="256291"/>
              </a:solidFill>
              <a:latin typeface="Segoe UI" panose="020B0502040204020203" pitchFamily="34" charset="0"/>
              <a:cs typeface="Segoe UI" panose="020B0502040204020203" pitchFamily="34" charset="0"/>
            </a:endParaRPr>
          </a:p>
        </p:txBody>
      </p:sp>
      <p:cxnSp>
        <p:nvCxnSpPr>
          <p:cNvPr id="5" name="מחבר ישר 4"/>
          <p:cNvCxnSpPr/>
          <p:nvPr/>
        </p:nvCxnSpPr>
        <p:spPr>
          <a:xfrm>
            <a:off x="10163403" y="599696"/>
            <a:ext cx="1" cy="5542383"/>
          </a:xfrm>
          <a:prstGeom prst="line">
            <a:avLst/>
          </a:prstGeom>
          <a:ln w="38100">
            <a:solidFill>
              <a:srgbClr val="256291"/>
            </a:solidFill>
          </a:ln>
        </p:spPr>
        <p:style>
          <a:lnRef idx="1">
            <a:schemeClr val="accent1"/>
          </a:lnRef>
          <a:fillRef idx="0">
            <a:schemeClr val="accent1"/>
          </a:fillRef>
          <a:effectRef idx="0">
            <a:schemeClr val="accent1"/>
          </a:effectRef>
          <a:fontRef idx="minor">
            <a:schemeClr val="tx1"/>
          </a:fontRef>
        </p:style>
      </p:cxnSp>
      <p:pic>
        <p:nvPicPr>
          <p:cNvPr id="7" name="תמונה 6"/>
          <p:cNvPicPr>
            <a:picLocks noChangeAspect="1"/>
          </p:cNvPicPr>
          <p:nvPr/>
        </p:nvPicPr>
        <p:blipFill>
          <a:blip r:embed="rId3"/>
          <a:stretch>
            <a:fillRect/>
          </a:stretch>
        </p:blipFill>
        <p:spPr>
          <a:xfrm>
            <a:off x="821915" y="2305050"/>
            <a:ext cx="4368801" cy="3276600"/>
          </a:xfrm>
          <a:prstGeom prst="rect">
            <a:avLst/>
          </a:prstGeom>
        </p:spPr>
      </p:pic>
      <p:pic>
        <p:nvPicPr>
          <p:cNvPr id="8" name="תמונה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2659" y="2305050"/>
            <a:ext cx="4368800" cy="3276600"/>
          </a:xfrm>
          <a:prstGeom prst="rect">
            <a:avLst/>
          </a:prstGeom>
        </p:spPr>
      </p:pic>
      <p:sp>
        <p:nvSpPr>
          <p:cNvPr id="9" name="TextBox 8"/>
          <p:cNvSpPr txBox="1"/>
          <p:nvPr/>
        </p:nvSpPr>
        <p:spPr>
          <a:xfrm>
            <a:off x="952500" y="1461470"/>
            <a:ext cx="3933825"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פורום מנהלות מעונות </a:t>
            </a:r>
            <a:endParaRPr lang="he-IL" sz="2800" dirty="0">
              <a:solidFill>
                <a:srgbClr val="777777"/>
              </a:solidFill>
            </a:endParaRPr>
          </a:p>
        </p:txBody>
      </p:sp>
      <p:sp>
        <p:nvSpPr>
          <p:cNvPr id="10" name="TextBox 9"/>
          <p:cNvSpPr txBox="1"/>
          <p:nvPr/>
        </p:nvSpPr>
        <p:spPr>
          <a:xfrm>
            <a:off x="5974772" y="1461470"/>
            <a:ext cx="3468620"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קורס מטפלות סוג 1</a:t>
            </a:r>
            <a:endParaRPr lang="he-IL" sz="2800" dirty="0">
              <a:solidFill>
                <a:srgbClr val="777777"/>
              </a:solidFill>
            </a:endParaRPr>
          </a:p>
        </p:txBody>
      </p:sp>
    </p:spTree>
    <p:extLst>
      <p:ext uri="{BB962C8B-B14F-4D97-AF65-F5344CB8AC3E}">
        <p14:creationId xmlns:p14="http://schemas.microsoft.com/office/powerpoint/2010/main" val="3109826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317706" y="599696"/>
            <a:ext cx="1388721" cy="1200329"/>
          </a:xfrm>
          <a:prstGeom prst="rect">
            <a:avLst/>
          </a:prstGeom>
          <a:noFill/>
        </p:spPr>
        <p:txBody>
          <a:bodyPr wrap="square" rtlCol="1">
            <a:spAutoFit/>
          </a:bodyPr>
          <a:lstStyle/>
          <a:p>
            <a:r>
              <a:rPr lang="he-IL" sz="3600" b="1" dirty="0" smtClean="0">
                <a:solidFill>
                  <a:srgbClr val="256291"/>
                </a:solidFill>
                <a:latin typeface="Segoe UI" panose="020B0502040204020203" pitchFamily="34" charset="0"/>
                <a:cs typeface="Segoe UI" panose="020B0502040204020203" pitchFamily="34" charset="0"/>
              </a:rPr>
              <a:t>סיכום שנתי</a:t>
            </a:r>
            <a:endParaRPr lang="he-IL" sz="3600" b="1" dirty="0">
              <a:solidFill>
                <a:srgbClr val="256291"/>
              </a:solidFill>
              <a:latin typeface="Segoe UI" panose="020B0502040204020203" pitchFamily="34" charset="0"/>
              <a:cs typeface="Segoe UI" panose="020B0502040204020203" pitchFamily="34" charset="0"/>
            </a:endParaRPr>
          </a:p>
        </p:txBody>
      </p:sp>
      <p:cxnSp>
        <p:nvCxnSpPr>
          <p:cNvPr id="5" name="מחבר ישר 4"/>
          <p:cNvCxnSpPr/>
          <p:nvPr/>
        </p:nvCxnSpPr>
        <p:spPr>
          <a:xfrm>
            <a:off x="10163403" y="599696"/>
            <a:ext cx="1" cy="5542383"/>
          </a:xfrm>
          <a:prstGeom prst="line">
            <a:avLst/>
          </a:prstGeom>
          <a:ln w="38100">
            <a:solidFill>
              <a:srgbClr val="256291"/>
            </a:solidFill>
          </a:ln>
        </p:spPr>
        <p:style>
          <a:lnRef idx="1">
            <a:schemeClr val="accent1"/>
          </a:lnRef>
          <a:fillRef idx="0">
            <a:schemeClr val="accent1"/>
          </a:fillRef>
          <a:effectRef idx="0">
            <a:schemeClr val="accent1"/>
          </a:effectRef>
          <a:fontRef idx="minor">
            <a:schemeClr val="tx1"/>
          </a:fontRef>
        </p:style>
      </p:cxnSp>
      <p:pic>
        <p:nvPicPr>
          <p:cNvPr id="9" name="תמונה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87" y="2133599"/>
            <a:ext cx="4314824" cy="3236119"/>
          </a:xfrm>
          <a:prstGeom prst="rect">
            <a:avLst/>
          </a:prstGeom>
        </p:spPr>
      </p:pic>
      <p:pic>
        <p:nvPicPr>
          <p:cNvPr id="4" name="תמונה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5" y="2133600"/>
            <a:ext cx="4314825" cy="3236119"/>
          </a:xfrm>
          <a:prstGeom prst="rect">
            <a:avLst/>
          </a:prstGeom>
        </p:spPr>
      </p:pic>
      <p:sp>
        <p:nvSpPr>
          <p:cNvPr id="10" name="TextBox 9"/>
          <p:cNvSpPr txBox="1"/>
          <p:nvPr/>
        </p:nvSpPr>
        <p:spPr>
          <a:xfrm>
            <a:off x="568351" y="1446565"/>
            <a:ext cx="4394060" cy="461665"/>
          </a:xfrm>
          <a:prstGeom prst="rect">
            <a:avLst/>
          </a:prstGeom>
          <a:noFill/>
        </p:spPr>
        <p:txBody>
          <a:bodyPr wrap="square" rtlCol="1">
            <a:spAutoFit/>
          </a:bodyPr>
          <a:lstStyle/>
          <a:p>
            <a:pPr algn="ctr"/>
            <a:r>
              <a:rPr lang="he-IL" sz="2400" b="1" dirty="0" smtClean="0">
                <a:solidFill>
                  <a:srgbClr val="256291"/>
                </a:solidFill>
                <a:latin typeface="Segoe UI" panose="020B0502040204020203" pitchFamily="34" charset="0"/>
                <a:cs typeface="Segoe UI" panose="020B0502040204020203" pitchFamily="34" charset="0"/>
              </a:rPr>
              <a:t>יום עיון למנהלות מיזם צפון</a:t>
            </a:r>
            <a:endParaRPr lang="he-IL" sz="2400" dirty="0">
              <a:solidFill>
                <a:srgbClr val="777777"/>
              </a:solidFill>
            </a:endParaRPr>
          </a:p>
        </p:txBody>
      </p:sp>
      <p:sp>
        <p:nvSpPr>
          <p:cNvPr id="11" name="TextBox 10"/>
          <p:cNvSpPr txBox="1"/>
          <p:nvPr/>
        </p:nvSpPr>
        <p:spPr>
          <a:xfrm>
            <a:off x="5557951" y="1461470"/>
            <a:ext cx="3933825" cy="523220"/>
          </a:xfrm>
          <a:prstGeom prst="rect">
            <a:avLst/>
          </a:prstGeom>
          <a:noFill/>
        </p:spPr>
        <p:txBody>
          <a:bodyPr wrap="square" rtlCol="1">
            <a:spAutoFit/>
          </a:bodyPr>
          <a:lstStyle/>
          <a:p>
            <a:pPr algn="ctr"/>
            <a:r>
              <a:rPr lang="he-IL" sz="2800" b="1" dirty="0" err="1" smtClean="0">
                <a:solidFill>
                  <a:srgbClr val="256291"/>
                </a:solidFill>
                <a:latin typeface="Segoe UI" panose="020B0502040204020203" pitchFamily="34" charset="0"/>
                <a:cs typeface="Segoe UI" panose="020B0502040204020203" pitchFamily="34" charset="0"/>
              </a:rPr>
              <a:t>תוכנית</a:t>
            </a:r>
            <a:r>
              <a:rPr lang="he-IL" sz="2800" b="1" dirty="0" smtClean="0">
                <a:solidFill>
                  <a:srgbClr val="256291"/>
                </a:solidFill>
                <a:latin typeface="Segoe UI" panose="020B0502040204020203" pitchFamily="34" charset="0"/>
                <a:cs typeface="Segoe UI" panose="020B0502040204020203" pitchFamily="34" charset="0"/>
              </a:rPr>
              <a:t> פעימות</a:t>
            </a:r>
            <a:endParaRPr lang="he-IL" sz="2800" dirty="0">
              <a:solidFill>
                <a:srgbClr val="777777"/>
              </a:solidFill>
            </a:endParaRPr>
          </a:p>
        </p:txBody>
      </p:sp>
    </p:spTree>
    <p:extLst>
      <p:ext uri="{BB962C8B-B14F-4D97-AF65-F5344CB8AC3E}">
        <p14:creationId xmlns:p14="http://schemas.microsoft.com/office/powerpoint/2010/main" val="3048495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317706" y="599696"/>
            <a:ext cx="1388721" cy="1200329"/>
          </a:xfrm>
          <a:prstGeom prst="rect">
            <a:avLst/>
          </a:prstGeom>
          <a:noFill/>
        </p:spPr>
        <p:txBody>
          <a:bodyPr wrap="square" rtlCol="1">
            <a:spAutoFit/>
          </a:bodyPr>
          <a:lstStyle/>
          <a:p>
            <a:r>
              <a:rPr lang="he-IL" sz="3600" b="1" dirty="0" smtClean="0">
                <a:solidFill>
                  <a:srgbClr val="256291"/>
                </a:solidFill>
                <a:latin typeface="Segoe UI" panose="020B0502040204020203" pitchFamily="34" charset="0"/>
                <a:cs typeface="Segoe UI" panose="020B0502040204020203" pitchFamily="34" charset="0"/>
              </a:rPr>
              <a:t>סיכום שנתי</a:t>
            </a:r>
            <a:endParaRPr lang="he-IL" sz="3600" b="1" dirty="0">
              <a:solidFill>
                <a:srgbClr val="256291"/>
              </a:solidFill>
              <a:latin typeface="Segoe UI" panose="020B0502040204020203" pitchFamily="34" charset="0"/>
              <a:cs typeface="Segoe UI" panose="020B0502040204020203" pitchFamily="34" charset="0"/>
            </a:endParaRPr>
          </a:p>
        </p:txBody>
      </p:sp>
      <p:cxnSp>
        <p:nvCxnSpPr>
          <p:cNvPr id="5" name="מחבר ישר 4"/>
          <p:cNvCxnSpPr/>
          <p:nvPr/>
        </p:nvCxnSpPr>
        <p:spPr>
          <a:xfrm>
            <a:off x="10163403" y="599696"/>
            <a:ext cx="1" cy="5542383"/>
          </a:xfrm>
          <a:prstGeom prst="line">
            <a:avLst/>
          </a:prstGeom>
          <a:ln w="38100">
            <a:solidFill>
              <a:srgbClr val="25629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00149" y="1116018"/>
            <a:ext cx="7572375"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 וועדת גיל רך יישובית במיקוד מיזם הינקות </a:t>
            </a:r>
            <a:endParaRPr lang="he-IL" sz="2800" dirty="0">
              <a:solidFill>
                <a:srgbClr val="777777"/>
              </a:solidFill>
            </a:endParaRP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52" y="1984690"/>
            <a:ext cx="8724900" cy="4176873"/>
          </a:xfrm>
          <a:prstGeom prst="rect">
            <a:avLst/>
          </a:prstGeom>
        </p:spPr>
      </p:pic>
    </p:spTree>
    <p:extLst>
      <p:ext uri="{BB962C8B-B14F-4D97-AF65-F5344CB8AC3E}">
        <p14:creationId xmlns:p14="http://schemas.microsoft.com/office/powerpoint/2010/main" val="3977290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664426" y="252491"/>
            <a:ext cx="2362562"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הרשות</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3788197648"/>
              </p:ext>
            </p:extLst>
          </p:nvPr>
        </p:nvGraphicFramePr>
        <p:xfrm>
          <a:off x="656830" y="775711"/>
          <a:ext cx="10194876" cy="5776781"/>
        </p:xfrm>
        <a:graphic>
          <a:graphicData uri="http://schemas.openxmlformats.org/drawingml/2006/table">
            <a:tbl>
              <a:tblPr rtl="1" firstRow="1" bandRow="1">
                <a:tableStyleId>{5C22544A-7EE6-4342-B048-85BDC9FD1C3A}</a:tableStyleId>
              </a:tblPr>
              <a:tblGrid>
                <a:gridCol w="2574308">
                  <a:extLst>
                    <a:ext uri="{9D8B030D-6E8A-4147-A177-3AD203B41FA5}">
                      <a16:colId xmlns:a16="http://schemas.microsoft.com/office/drawing/2014/main" val="909781991"/>
                    </a:ext>
                  </a:extLst>
                </a:gridCol>
                <a:gridCol w="2596243">
                  <a:extLst>
                    <a:ext uri="{9D8B030D-6E8A-4147-A177-3AD203B41FA5}">
                      <a16:colId xmlns:a16="http://schemas.microsoft.com/office/drawing/2014/main" val="395726566"/>
                    </a:ext>
                  </a:extLst>
                </a:gridCol>
                <a:gridCol w="1665514">
                  <a:extLst>
                    <a:ext uri="{9D8B030D-6E8A-4147-A177-3AD203B41FA5}">
                      <a16:colId xmlns:a16="http://schemas.microsoft.com/office/drawing/2014/main" val="2292364255"/>
                    </a:ext>
                  </a:extLst>
                </a:gridCol>
                <a:gridCol w="3358811">
                  <a:extLst>
                    <a:ext uri="{9D8B030D-6E8A-4147-A177-3AD203B41FA5}">
                      <a16:colId xmlns:a16="http://schemas.microsoft.com/office/drawing/2014/main" val="1363241455"/>
                    </a:ext>
                  </a:extLst>
                </a:gridCol>
              </a:tblGrid>
              <a:tr h="62699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יעדי תוצאה שנה א</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a:t>
                      </a: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417551">
                <a:tc rowSpan="6">
                  <a:txBody>
                    <a:bodyPr/>
                    <a:lstStyle/>
                    <a:p>
                      <a:pPr algn="r" rtl="1" fontAlgn="t"/>
                      <a:r>
                        <a:rPr lang="he-IL" sz="1100" b="1" i="0" u="none" strike="noStrike" dirty="0">
                          <a:solidFill>
                            <a:srgbClr val="000000"/>
                          </a:solidFill>
                          <a:effectLst/>
                          <a:latin typeface="Segoe UI Light" panose="020B0502040204020203" pitchFamily="34" charset="0"/>
                        </a:rPr>
                        <a:t>הטמעת תפיסה, שפה ותורת עבודה הקושרת בין הורים, מחנכות-מטפלות ונשות מקצוע</a:t>
                      </a:r>
                    </a:p>
                  </a:txBody>
                  <a:tcPr marL="0" marR="0" marT="0" marB="0"/>
                </a:tc>
                <a:tc>
                  <a:txBody>
                    <a:bodyPr/>
                    <a:lstStyle/>
                    <a:p>
                      <a:pPr algn="r" rtl="1" fontAlgn="ctr"/>
                      <a:r>
                        <a:rPr lang="he-IL" sz="1100" b="1" i="0" u="none" strike="noStrike">
                          <a:solidFill>
                            <a:srgbClr val="000000"/>
                          </a:solidFill>
                          <a:effectLst/>
                          <a:latin typeface="Segoe UI Light" panose="020B0502040204020203" pitchFamily="34" charset="0"/>
                        </a:rPr>
                        <a:t>הכשרות למנהלות הגיל הרך הרשותיות (מטה)</a:t>
                      </a:r>
                    </a:p>
                  </a:txBody>
                  <a:tcPr marL="0" marR="0" marT="0" marB="0" anchor="ctr"/>
                </a:tc>
                <a:tc>
                  <a:txBody>
                    <a:bodyPr/>
                    <a:lstStyle/>
                    <a:p>
                      <a:pPr algn="ct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מנהלת המחלקה השתתפה עד שעזבה</a:t>
                      </a:r>
                    </a:p>
                  </a:txBody>
                  <a:tcPr marL="0" marR="0" marT="0" marB="0" anchor="ctr"/>
                </a:tc>
                <a:extLst>
                  <a:ext uri="{0D108BD9-81ED-4DB2-BD59-A6C34878D82A}">
                    <a16:rowId xmlns:a16="http://schemas.microsoft.com/office/drawing/2014/main" val="3719023904"/>
                  </a:ext>
                </a:extLst>
              </a:tr>
              <a:tr h="790453">
                <a:tc vMerge="1">
                  <a:txBody>
                    <a:bodyPr/>
                    <a:lstStyle/>
                    <a:p>
                      <a:pPr rtl="1"/>
                      <a:endParaRPr lang="he-IL"/>
                    </a:p>
                  </a:txBody>
                  <a:tcPr/>
                </a:tc>
                <a:tc>
                  <a:txBody>
                    <a:bodyPr/>
                    <a:lstStyle/>
                    <a:p>
                      <a:pPr algn="r" rtl="1" fontAlgn="ctr"/>
                      <a:r>
                        <a:rPr lang="he-IL" sz="1100" b="1" i="0" u="none" strike="noStrike">
                          <a:solidFill>
                            <a:srgbClr val="000000"/>
                          </a:solidFill>
                          <a:effectLst/>
                          <a:latin typeface="Segoe UI Light" panose="020B0502040204020203" pitchFamily="34" charset="0"/>
                        </a:rPr>
                        <a:t>גיוס מומחה/ית גיל ינקות (תקציב בזירת הורים)</a:t>
                      </a:r>
                    </a:p>
                  </a:txBody>
                  <a:tcPr marL="0" marR="0" marT="0" marB="0" anchor="ctr"/>
                </a:tc>
                <a:tc>
                  <a:txBody>
                    <a:bodyPr/>
                    <a:lstStyle/>
                    <a:p>
                      <a:pPr algn="ctr" rtl="1" fontAlgn="ctr"/>
                      <a:r>
                        <a:rPr lang="he-IL" sz="1100" b="0" i="0" u="none" strike="noStrike">
                          <a:solidFill>
                            <a:srgbClr val="000000"/>
                          </a:solidFill>
                          <a:effectLst/>
                          <a:latin typeface="Segoe UI Light" panose="020B0502040204020203" pitchFamily="34" charset="0"/>
                        </a:rPr>
                        <a:t>הושלם</a:t>
                      </a:r>
                    </a:p>
                  </a:txBody>
                  <a:tcPr marL="0" marR="0" marT="0" marB="0" anchor="ctr"/>
                </a:tc>
                <a:tc>
                  <a:txBody>
                    <a:bodyPr/>
                    <a:lstStyle/>
                    <a:p>
                      <a:pPr algn="r" rtl="1" fontAlgn="t"/>
                      <a:r>
                        <a:rPr lang="he-IL" sz="1100" b="0" i="0" u="none" strike="noStrike" dirty="0" smtClean="0">
                          <a:solidFill>
                            <a:srgbClr val="000000"/>
                          </a:solidFill>
                          <a:effectLst/>
                          <a:latin typeface="Segoe UI Light" panose="020B0502040204020203" pitchFamily="34" charset="0"/>
                        </a:rPr>
                        <a:t>נקלטו </a:t>
                      </a:r>
                      <a:r>
                        <a:rPr lang="he-IL" sz="1100" b="0" i="0" u="none" strike="noStrike" dirty="0">
                          <a:solidFill>
                            <a:srgbClr val="000000"/>
                          </a:solidFill>
                          <a:effectLst/>
                          <a:latin typeface="Segoe UI Light" panose="020B0502040204020203" pitchFamily="34" charset="0"/>
                        </a:rPr>
                        <a:t>2 מדריכות הורים :למגזר הכללי והחרדי. לאה מהמגזר החרדי נקלטה בשלב מאוחר יותר עם </a:t>
                      </a:r>
                      <a:r>
                        <a:rPr lang="he-IL" sz="1100" b="0" i="0" u="none" strike="noStrike" dirty="0" smtClean="0">
                          <a:solidFill>
                            <a:srgbClr val="000000"/>
                          </a:solidFill>
                          <a:effectLst/>
                          <a:latin typeface="Segoe UI Light" panose="020B0502040204020203" pitchFamily="34" charset="0"/>
                        </a:rPr>
                        <a:t>התפתחות</a:t>
                      </a:r>
                      <a:r>
                        <a:rPr lang="he-IL" sz="1100" b="0" i="0" u="none" strike="noStrike" baseline="0" dirty="0" smtClean="0">
                          <a:solidFill>
                            <a:srgbClr val="000000"/>
                          </a:solidFill>
                          <a:effectLst/>
                          <a:latin typeface="Segoe UI Light" panose="020B0502040204020203" pitchFamily="34" charset="0"/>
                        </a:rPr>
                        <a:t> </a:t>
                      </a:r>
                      <a:r>
                        <a:rPr lang="he-IL" sz="1100" b="0" i="0" u="none" strike="noStrike" dirty="0" smtClean="0">
                          <a:solidFill>
                            <a:srgbClr val="000000"/>
                          </a:solidFill>
                          <a:effectLst/>
                          <a:latin typeface="Segoe UI Light" panose="020B0502040204020203" pitchFamily="34" charset="0"/>
                        </a:rPr>
                        <a:t>המענים </a:t>
                      </a:r>
                      <a:r>
                        <a:rPr lang="he-IL" sz="1100" b="0" i="0" u="none" strike="noStrike" dirty="0">
                          <a:solidFill>
                            <a:srgbClr val="000000"/>
                          </a:solidFill>
                          <a:effectLst/>
                          <a:latin typeface="Segoe UI Light" panose="020B0502040204020203" pitchFamily="34" charset="0"/>
                        </a:rPr>
                        <a:t>לאוכלוסייה מיוחדת. עידית התפטרה בסוף אוגוסט- כבר פורסם מכרז למציאת מחליפה</a:t>
                      </a:r>
                    </a:p>
                  </a:txBody>
                  <a:tcPr marL="0" marR="0" marT="0" marB="0"/>
                </a:tc>
                <a:extLst>
                  <a:ext uri="{0D108BD9-81ED-4DB2-BD59-A6C34878D82A}">
                    <a16:rowId xmlns:a16="http://schemas.microsoft.com/office/drawing/2014/main" val="4291087054"/>
                  </a:ext>
                </a:extLst>
              </a:tr>
              <a:tr h="417551">
                <a:tc vMerge="1">
                  <a:txBody>
                    <a:bodyPr/>
                    <a:lstStyle/>
                    <a:p>
                      <a:pPr rtl="1"/>
                      <a:endParaRPr lang="he-IL"/>
                    </a:p>
                  </a:txBody>
                  <a:tcPr/>
                </a:tc>
                <a:tc>
                  <a:txBody>
                    <a:bodyPr/>
                    <a:lstStyle/>
                    <a:p>
                      <a:pPr algn="r" rtl="1" fontAlgn="ctr"/>
                      <a:r>
                        <a:rPr lang="he-IL" sz="1100" b="1" i="0" u="none" strike="noStrike">
                          <a:solidFill>
                            <a:srgbClr val="000000"/>
                          </a:solidFill>
                          <a:effectLst/>
                          <a:latin typeface="Segoe UI Light" panose="020B0502040204020203" pitchFamily="34" charset="0"/>
                        </a:rPr>
                        <a:t>קיום מפגשים קבועים של ועדת הגיל הרך</a:t>
                      </a:r>
                    </a:p>
                  </a:txBody>
                  <a:tcPr marL="0" marR="0" marT="0" marB="0" anchor="ctr"/>
                </a:tc>
                <a:tc>
                  <a:txBody>
                    <a:bodyPr/>
                    <a:lstStyle/>
                    <a:p>
                      <a:pPr algn="ctr" rtl="1" fontAlgn="ctr"/>
                      <a:r>
                        <a:rPr lang="he-IL" sz="1100" b="0" i="0" u="none" strike="noStrike">
                          <a:solidFill>
                            <a:srgbClr val="000000"/>
                          </a:solidFill>
                          <a:effectLst/>
                          <a:latin typeface="Segoe UI Light" panose="020B0502040204020203" pitchFamily="34" charset="0"/>
                        </a:rPr>
                        <a:t>הושלם</a:t>
                      </a:r>
                    </a:p>
                  </a:txBody>
                  <a:tcPr marL="0" marR="0" marT="0" marB="0" anchor="ctr"/>
                </a:tc>
                <a:tc>
                  <a:txBody>
                    <a:bodyPr/>
                    <a:lstStyle/>
                    <a:p>
                      <a:pPr algn="r" rtl="1" fontAlgn="t"/>
                      <a:r>
                        <a:rPr lang="he-IL" sz="1100" b="0" i="0" u="none" strike="noStrike">
                          <a:solidFill>
                            <a:srgbClr val="000000"/>
                          </a:solidFill>
                          <a:effectLst/>
                          <a:latin typeface="Segoe UI Light" panose="020B0502040204020203" pitchFamily="34" charset="0"/>
                        </a:rPr>
                        <a:t>חברי הוועדה משתתפים ומשפיעים על התהליכים וקבלת ההחלטות</a:t>
                      </a:r>
                    </a:p>
                  </a:txBody>
                  <a:tcPr marL="0" marR="0" marT="0" marB="0"/>
                </a:tc>
                <a:extLst>
                  <a:ext uri="{0D108BD9-81ED-4DB2-BD59-A6C34878D82A}">
                    <a16:rowId xmlns:a16="http://schemas.microsoft.com/office/drawing/2014/main" val="3971621676"/>
                  </a:ext>
                </a:extLst>
              </a:tr>
              <a:tr h="417551">
                <a:tc vMerge="1">
                  <a:txBody>
                    <a:bodyPr/>
                    <a:lstStyle/>
                    <a:p>
                      <a:pPr rtl="1"/>
                      <a:endParaRPr lang="he-IL"/>
                    </a:p>
                  </a:txBody>
                  <a:tcPr/>
                </a:tc>
                <a:tc>
                  <a:txBody>
                    <a:bodyPr/>
                    <a:lstStyle/>
                    <a:p>
                      <a:pPr algn="r" rtl="1" fontAlgn="ctr"/>
                      <a:r>
                        <a:rPr lang="he-IL" sz="1100" b="1" i="0" u="none" strike="noStrike">
                          <a:solidFill>
                            <a:srgbClr val="000000"/>
                          </a:solidFill>
                          <a:effectLst/>
                          <a:latin typeface="Segoe UI Light" panose="020B0502040204020203" pitchFamily="34" charset="0"/>
                        </a:rPr>
                        <a:t>יצירת מנגנוני עירוב הורים בקבלת החלטות</a:t>
                      </a:r>
                    </a:p>
                  </a:txBody>
                  <a:tcPr marL="0" marR="0" marT="0" marB="0" anchor="ctr"/>
                </a:tc>
                <a:tc>
                  <a:txBody>
                    <a:bodyPr/>
                    <a:lstStyle/>
                    <a:p>
                      <a:pPr algn="ctr" rtl="1" fontAlgn="ctr"/>
                      <a:r>
                        <a:rPr lang="he-IL" sz="1100" b="0" i="0" u="none" strike="noStrike">
                          <a:solidFill>
                            <a:srgbClr val="000000"/>
                          </a:solidFill>
                          <a:effectLst/>
                          <a:latin typeface="Segoe UI Light" panose="020B0502040204020203" pitchFamily="34" charset="0"/>
                        </a:rPr>
                        <a:t>בתכנון</a:t>
                      </a:r>
                    </a:p>
                  </a:txBody>
                  <a:tcPr marL="0" marR="0" marT="0" marB="0" anchor="ctr"/>
                </a:tc>
                <a:tc>
                  <a:txBody>
                    <a:bodyPr/>
                    <a:lstStyle/>
                    <a:p>
                      <a:pPr algn="r" rtl="1" fontAlgn="t"/>
                      <a:r>
                        <a:rPr lang="he-IL" sz="1100" b="0" i="0" u="none" strike="noStrike">
                          <a:solidFill>
                            <a:srgbClr val="000000"/>
                          </a:solidFill>
                          <a:effectLst/>
                          <a:latin typeface="Segoe UI Light" panose="020B0502040204020203" pitchFamily="34" charset="0"/>
                        </a:rPr>
                        <a:t>כשהמערכת תתיצב ותהייה דמות מובילה לגיל הרך יהיה ניתן להתחיל את התהליך אל מול התושבים</a:t>
                      </a:r>
                    </a:p>
                  </a:txBody>
                  <a:tcPr marL="0" marR="0" marT="0" marB="0"/>
                </a:tc>
                <a:extLst>
                  <a:ext uri="{0D108BD9-81ED-4DB2-BD59-A6C34878D82A}">
                    <a16:rowId xmlns:a16="http://schemas.microsoft.com/office/drawing/2014/main" val="2796947095"/>
                  </a:ext>
                </a:extLst>
              </a:tr>
              <a:tr h="417551">
                <a:tc vMerge="1">
                  <a:txBody>
                    <a:bodyPr/>
                    <a:lstStyle/>
                    <a:p>
                      <a:pPr rtl="1"/>
                      <a:endParaRPr lang="he-IL"/>
                    </a:p>
                  </a:txBody>
                  <a:tcPr/>
                </a:tc>
                <a:tc>
                  <a:txBody>
                    <a:bodyPr/>
                    <a:lstStyle/>
                    <a:p>
                      <a:pPr algn="r" rtl="1" fontAlgn="ctr"/>
                      <a:r>
                        <a:rPr lang="he-IL" sz="1100" b="1" i="0" u="none" strike="noStrike">
                          <a:solidFill>
                            <a:srgbClr val="000000"/>
                          </a:solidFill>
                          <a:effectLst/>
                          <a:latin typeface="Segoe UI Light" panose="020B0502040204020203" pitchFamily="34" charset="0"/>
                        </a:rPr>
                        <a:t>ביסוס היכרות וקשר בין אנשי המקצוע</a:t>
                      </a:r>
                    </a:p>
                  </a:txBody>
                  <a:tcPr marL="0" marR="0" marT="0" marB="0" anchor="ctr"/>
                </a:tc>
                <a:tc>
                  <a:txBody>
                    <a:bodyPr/>
                    <a:lstStyle/>
                    <a:p>
                      <a:pPr algn="ctr" rtl="1" fontAlgn="ctr"/>
                      <a:r>
                        <a:rPr lang="he-IL" sz="1100" b="0" i="0" u="none" strike="noStrike">
                          <a:solidFill>
                            <a:srgbClr val="000000"/>
                          </a:solidFill>
                          <a:effectLst/>
                          <a:latin typeface="Segoe UI Light" panose="020B0502040204020203" pitchFamily="34" charset="0"/>
                        </a:rPr>
                        <a:t>בתהליך</a:t>
                      </a:r>
                    </a:p>
                  </a:txBody>
                  <a:tcPr marL="0" marR="0" marT="0" marB="0" anchor="ctr"/>
                </a:tc>
                <a:tc>
                  <a:txBody>
                    <a:bodyPr/>
                    <a:lstStyle/>
                    <a:p>
                      <a:pPr algn="r" rtl="0" fontAlgn="t"/>
                      <a:r>
                        <a:rPr lang="he-IL" sz="1100" b="0" i="0" u="none" strike="noStrike" dirty="0">
                          <a:solidFill>
                            <a:srgbClr val="000000"/>
                          </a:solidFill>
                          <a:effectLst/>
                          <a:latin typeface="Segoe UI Light" panose="020B0502040204020203" pitchFamily="34" charset="0"/>
                        </a:rPr>
                        <a:t> </a:t>
                      </a:r>
                    </a:p>
                  </a:txBody>
                  <a:tcPr marL="0" marR="0" marT="0" marB="0"/>
                </a:tc>
                <a:extLst>
                  <a:ext uri="{0D108BD9-81ED-4DB2-BD59-A6C34878D82A}">
                    <a16:rowId xmlns:a16="http://schemas.microsoft.com/office/drawing/2014/main" val="2673772806"/>
                  </a:ext>
                </a:extLst>
              </a:tr>
              <a:tr h="417551">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מבנה ארגוני - הגדרה והסכמה</a:t>
                      </a:r>
                    </a:p>
                  </a:txBody>
                  <a:tcPr marL="0" marR="0" marT="0" marB="0" anchor="ctr"/>
                </a:tc>
                <a:tc>
                  <a:txBody>
                    <a:bodyPr/>
                    <a:lstStyle/>
                    <a:p>
                      <a:pPr algn="ctr" rtl="1" fontAlgn="ctr"/>
                      <a:r>
                        <a:rPr lang="he-IL" sz="1100" b="0" i="0" u="none" strike="noStrike">
                          <a:solidFill>
                            <a:srgbClr val="000000"/>
                          </a:solidFill>
                          <a:effectLst/>
                          <a:latin typeface="Segoe UI Light" panose="020B0502040204020203" pitchFamily="34" charset="0"/>
                        </a:rPr>
                        <a:t>בתהליך</a:t>
                      </a:r>
                    </a:p>
                  </a:txBody>
                  <a:tcPr marL="0" marR="0" marT="0" marB="0" anchor="ctr"/>
                </a:tc>
                <a:tc>
                  <a:txBody>
                    <a:bodyPr/>
                    <a:lstStyle/>
                    <a:p>
                      <a:pPr algn="r" rtl="1" fontAlgn="t"/>
                      <a:r>
                        <a:rPr lang="he-IL" sz="1100" b="0" i="0" u="none" strike="noStrike">
                          <a:solidFill>
                            <a:srgbClr val="000000"/>
                          </a:solidFill>
                          <a:effectLst/>
                          <a:latin typeface="Segoe UI Light" panose="020B0502040204020203" pitchFamily="34" charset="0"/>
                        </a:rPr>
                        <a:t>בשלב זה חסרות מנהלת גיל רך יישובית ורכזת גנים להשלמת המבנה הארגוני.</a:t>
                      </a:r>
                    </a:p>
                  </a:txBody>
                  <a:tcPr marL="0" marR="0" marT="0" marB="0"/>
                </a:tc>
                <a:extLst>
                  <a:ext uri="{0D108BD9-81ED-4DB2-BD59-A6C34878D82A}">
                    <a16:rowId xmlns:a16="http://schemas.microsoft.com/office/drawing/2014/main" val="1011020168"/>
                  </a:ext>
                </a:extLst>
              </a:tr>
              <a:tr h="417551">
                <a:tc rowSpan="3">
                  <a:txBody>
                    <a:bodyPr/>
                    <a:lstStyle/>
                    <a:p>
                      <a:pPr algn="r" rtl="1" fontAlgn="t"/>
                      <a:r>
                        <a:rPr lang="he-IL" sz="1100" b="1" i="0" u="none" strike="noStrike" dirty="0">
                          <a:solidFill>
                            <a:srgbClr val="000000"/>
                          </a:solidFill>
                          <a:effectLst/>
                          <a:latin typeface="Segoe UI Light" panose="020B0502040204020203" pitchFamily="34" charset="0"/>
                        </a:rPr>
                        <a:t>חיזוק מערך השירותים והמענים ודיוקם בהתאם לצורך היישובי</a:t>
                      </a:r>
                    </a:p>
                  </a:txBody>
                  <a:tcPr marL="0" marR="0" marT="0" marB="0"/>
                </a:tc>
                <a:tc>
                  <a:txBody>
                    <a:bodyPr/>
                    <a:lstStyle/>
                    <a:p>
                      <a:pPr algn="r" rtl="1" fontAlgn="ctr"/>
                      <a:r>
                        <a:rPr lang="he-IL" sz="1100" b="1" i="0" u="none" strike="noStrike">
                          <a:solidFill>
                            <a:srgbClr val="000000"/>
                          </a:solidFill>
                          <a:effectLst/>
                          <a:latin typeface="Segoe UI Light" panose="020B0502040204020203" pitchFamily="34" charset="0"/>
                        </a:rPr>
                        <a:t>מיפוי כלל המענים לגיל הרך ביישוב</a:t>
                      </a:r>
                    </a:p>
                  </a:txBody>
                  <a:tcPr marL="0" marR="0" marT="0" marB="0" anchor="ctr"/>
                </a:tc>
                <a:tc>
                  <a:txBody>
                    <a:bodyPr/>
                    <a:lstStyle/>
                    <a:p>
                      <a:pPr algn="ctr" rtl="1" fontAlgn="ctr"/>
                      <a:r>
                        <a:rPr lang="he-IL" sz="1100" b="0" i="0" u="none" strike="noStrike">
                          <a:solidFill>
                            <a:srgbClr val="000000"/>
                          </a:solidFill>
                          <a:effectLst/>
                          <a:latin typeface="Segoe UI Light" panose="020B0502040204020203" pitchFamily="34" charset="0"/>
                        </a:rPr>
                        <a:t>בתהליך</a:t>
                      </a:r>
                    </a:p>
                  </a:txBody>
                  <a:tcPr marL="0" marR="0" marT="0" marB="0" anchor="ctr"/>
                </a:tc>
                <a:tc>
                  <a:txBody>
                    <a:bodyPr/>
                    <a:lstStyle/>
                    <a:p>
                      <a:pPr algn="r" rtl="1" fontAlgn="ctr"/>
                      <a:r>
                        <a:rPr lang="he-IL" sz="1100" b="0" i="0" u="none" strike="noStrike">
                          <a:solidFill>
                            <a:srgbClr val="000000"/>
                          </a:solidFill>
                          <a:effectLst/>
                          <a:latin typeface="Segoe UI Light" panose="020B0502040204020203" pitchFamily="34" charset="0"/>
                        </a:rPr>
                        <a:t>רכ\ת תחום וצוות המיזם משלימות את המיפוי</a:t>
                      </a:r>
                    </a:p>
                  </a:txBody>
                  <a:tcPr marL="0" marR="0" marT="0" marB="0" anchor="ctr"/>
                </a:tc>
                <a:extLst>
                  <a:ext uri="{0D108BD9-81ED-4DB2-BD59-A6C34878D82A}">
                    <a16:rowId xmlns:a16="http://schemas.microsoft.com/office/drawing/2014/main" val="3496676457"/>
                  </a:ext>
                </a:extLst>
              </a:tr>
              <a:tr h="948544">
                <a:tc vMerge="1">
                  <a:txBody>
                    <a:bodyPr/>
                    <a:lstStyle/>
                    <a:p>
                      <a:pPr rtl="1"/>
                      <a:endParaRPr lang="he-IL"/>
                    </a:p>
                  </a:txBody>
                  <a:tcPr/>
                </a:tc>
                <a:tc>
                  <a:txBody>
                    <a:bodyPr/>
                    <a:lstStyle/>
                    <a:p>
                      <a:pPr algn="r" rtl="1" fontAlgn="ctr"/>
                      <a:r>
                        <a:rPr lang="he-IL" sz="1100" b="1" i="0" u="none" strike="noStrike">
                          <a:solidFill>
                            <a:srgbClr val="000000"/>
                          </a:solidFill>
                          <a:effectLst/>
                          <a:latin typeface="Segoe UI Light" panose="020B0502040204020203" pitchFamily="34" charset="0"/>
                        </a:rPr>
                        <a:t>פיתוח תכנית עבודה ברמת המענים והשירותים להורים ויישומה בפועל (תקציב בזירת הורים)</a:t>
                      </a:r>
                    </a:p>
                  </a:txBody>
                  <a:tcPr marL="0" marR="0" marT="0" marB="0" anchor="ctr"/>
                </a:tc>
                <a:tc>
                  <a:txBody>
                    <a:bodyPr/>
                    <a:lstStyle/>
                    <a:p>
                      <a:pPr algn="ctr" rtl="1" fontAlgn="ctr"/>
                      <a:r>
                        <a:rPr lang="he-IL" sz="1100" b="0" i="0" u="none" strike="noStrike" dirty="0">
                          <a:solidFill>
                            <a:srgbClr val="000000"/>
                          </a:solidFill>
                          <a:effectLst/>
                          <a:latin typeface="Segoe UI Light" panose="020B0502040204020203" pitchFamily="34" charset="0"/>
                        </a:rPr>
                        <a:t>בתהליך</a:t>
                      </a:r>
                    </a:p>
                  </a:txBody>
                  <a:tcPr marL="0" marR="0" marT="0" marB="0" anchor="ctr"/>
                </a:tc>
                <a:tc>
                  <a:txBody>
                    <a:bodyPr/>
                    <a:lstStyle/>
                    <a:p>
                      <a:pPr algn="r" rtl="1" fontAlgn="t"/>
                      <a:r>
                        <a:rPr lang="he-IL" sz="1100" b="0" i="0" u="none" strike="noStrike" dirty="0">
                          <a:solidFill>
                            <a:srgbClr val="000000"/>
                          </a:solidFill>
                          <a:effectLst/>
                          <a:latin typeface="Segoe UI Light" panose="020B0502040204020203" pitchFamily="34" charset="0"/>
                        </a:rPr>
                        <a:t>בהמשך לתהליך </a:t>
                      </a:r>
                      <a:r>
                        <a:rPr lang="he-IL" sz="1100" b="0" i="0" u="none" strike="noStrike" dirty="0" err="1">
                          <a:solidFill>
                            <a:srgbClr val="000000"/>
                          </a:solidFill>
                          <a:effectLst/>
                          <a:latin typeface="Segoe UI Light" panose="020B0502040204020203" pitchFamily="34" charset="0"/>
                        </a:rPr>
                        <a:t>הלימדה</a:t>
                      </a:r>
                      <a:r>
                        <a:rPr lang="he-IL" sz="1100" b="0" i="0" u="none" strike="noStrike" dirty="0">
                          <a:solidFill>
                            <a:srgbClr val="000000"/>
                          </a:solidFill>
                          <a:effectLst/>
                          <a:latin typeface="Segoe UI Light" panose="020B0502040204020203" pitchFamily="34" charset="0"/>
                        </a:rPr>
                        <a:t> - עם פתיחת המשחקיות ועוד </a:t>
                      </a:r>
                      <a:r>
                        <a:rPr lang="he-IL" sz="1100" b="0" i="0" u="none" strike="noStrike" dirty="0" err="1">
                          <a:solidFill>
                            <a:srgbClr val="000000"/>
                          </a:solidFill>
                          <a:effectLst/>
                          <a:latin typeface="Segoe UI Light" panose="020B0502040204020203" pitchFamily="34" charset="0"/>
                        </a:rPr>
                        <a:t>תוכניות</a:t>
                      </a:r>
                      <a:r>
                        <a:rPr lang="he-IL" sz="1100" b="0" i="0" u="none" strike="noStrike" dirty="0">
                          <a:solidFill>
                            <a:srgbClr val="000000"/>
                          </a:solidFill>
                          <a:effectLst/>
                          <a:latin typeface="Segoe UI Light" panose="020B0502040204020203" pitchFamily="34" charset="0"/>
                        </a:rPr>
                        <a:t> הורים תתאפשר למידה ישירה של השטח.. יעשה סקר טלפוני על ידי סטודנטים השנה.    בנוגע </a:t>
                      </a:r>
                      <a:r>
                        <a:rPr lang="he-IL" sz="1100" b="0" i="0" u="none" strike="noStrike" dirty="0" smtClean="0">
                          <a:solidFill>
                            <a:srgbClr val="000000"/>
                          </a:solidFill>
                          <a:effectLst/>
                          <a:latin typeface="Segoe UI Light" panose="020B0502040204020203" pitchFamily="34" charset="0"/>
                        </a:rPr>
                        <a:t>לתהליך </a:t>
                      </a:r>
                      <a:r>
                        <a:rPr lang="he-IL" sz="1100" b="0" i="0" u="none" strike="noStrike" dirty="0">
                          <a:solidFill>
                            <a:srgbClr val="000000"/>
                          </a:solidFill>
                          <a:effectLst/>
                          <a:latin typeface="Segoe UI Light" panose="020B0502040204020203" pitchFamily="34" charset="0"/>
                        </a:rPr>
                        <a:t>הלמידה שהתקיים - באוכלוסיות המיוחדות נעשתה חשיבה </a:t>
                      </a:r>
                      <a:r>
                        <a:rPr lang="he-IL" sz="1100" b="0" i="0" u="none" strike="noStrike" dirty="0" smtClean="0">
                          <a:solidFill>
                            <a:srgbClr val="000000"/>
                          </a:solidFill>
                          <a:effectLst/>
                          <a:latin typeface="Segoe UI Light" panose="020B0502040204020203" pitchFamily="34" charset="0"/>
                        </a:rPr>
                        <a:t>עם </a:t>
                      </a:r>
                      <a:r>
                        <a:rPr lang="he-IL" sz="1100" b="0" i="0" u="none" strike="noStrike" dirty="0">
                          <a:solidFill>
                            <a:srgbClr val="000000"/>
                          </a:solidFill>
                          <a:effectLst/>
                          <a:latin typeface="Segoe UI Light" panose="020B0502040204020203" pitchFamily="34" charset="0"/>
                        </a:rPr>
                        <a:t>חברי וועדת </a:t>
                      </a:r>
                      <a:r>
                        <a:rPr lang="he-IL" sz="1100" b="0" i="0" u="none" strike="noStrike" dirty="0" smtClean="0">
                          <a:solidFill>
                            <a:srgbClr val="000000"/>
                          </a:solidFill>
                          <a:effectLst/>
                          <a:latin typeface="Segoe UI Light" panose="020B0502040204020203" pitchFamily="34" charset="0"/>
                        </a:rPr>
                        <a:t>הגיל </a:t>
                      </a:r>
                      <a:r>
                        <a:rPr lang="he-IL" sz="1100" b="0" i="0" u="none" strike="noStrike" dirty="0">
                          <a:solidFill>
                            <a:srgbClr val="000000"/>
                          </a:solidFill>
                          <a:effectLst/>
                          <a:latin typeface="Segoe UI Light" panose="020B0502040204020203" pitchFamily="34" charset="0"/>
                        </a:rPr>
                        <a:t>וצוות המיזם והוחלט על מומחית למגזר ומשחיקות מודרכות בהתאמה מגזרית.</a:t>
                      </a:r>
                    </a:p>
                  </a:txBody>
                  <a:tcPr marL="0" marR="0" marT="0" marB="0"/>
                </a:tc>
                <a:extLst>
                  <a:ext uri="{0D108BD9-81ED-4DB2-BD59-A6C34878D82A}">
                    <a16:rowId xmlns:a16="http://schemas.microsoft.com/office/drawing/2014/main" val="437753887"/>
                  </a:ext>
                </a:extLst>
              </a:tr>
              <a:tr h="417551">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אמצעי לריכוז </a:t>
                      </a:r>
                      <a:r>
                        <a:rPr lang="he-IL" sz="1100" b="1" i="0" u="none" strike="noStrike" dirty="0" err="1">
                          <a:solidFill>
                            <a:srgbClr val="000000"/>
                          </a:solidFill>
                          <a:effectLst/>
                          <a:latin typeface="Segoe UI Light" panose="020B0502040204020203" pitchFamily="34" charset="0"/>
                        </a:rPr>
                        <a:t>והנגשת</a:t>
                      </a:r>
                      <a:r>
                        <a:rPr lang="he-IL" sz="1100" b="1" i="0" u="none" strike="noStrike" dirty="0">
                          <a:solidFill>
                            <a:srgbClr val="000000"/>
                          </a:solidFill>
                          <a:effectLst/>
                          <a:latin typeface="Segoe UI Light" panose="020B0502040204020203" pitchFamily="34" charset="0"/>
                        </a:rPr>
                        <a:t> מידע עבור הורים ונשות/אנשי מקצוע</a:t>
                      </a:r>
                    </a:p>
                  </a:txBody>
                  <a:tcPr marL="0" marR="0" marT="0" marB="0" anchor="ctr"/>
                </a:tc>
                <a:tc>
                  <a:txBody>
                    <a:bodyPr/>
                    <a:lstStyle/>
                    <a:p>
                      <a:pPr algn="ctr" rtl="1" fontAlgn="ctr"/>
                      <a:r>
                        <a:rPr lang="he-IL" sz="1100" b="0" i="0" u="none" strike="noStrike" dirty="0">
                          <a:solidFill>
                            <a:srgbClr val="000000"/>
                          </a:solidFill>
                          <a:effectLst/>
                          <a:latin typeface="Segoe UI Light" panose="020B0502040204020203" pitchFamily="34" charset="0"/>
                        </a:rPr>
                        <a:t>בתהליך</a:t>
                      </a:r>
                    </a:p>
                  </a:txBody>
                  <a:tcPr marL="0" marR="0" marT="0" marB="0" anchor="ctr"/>
                </a:tc>
                <a:tc>
                  <a:txBody>
                    <a:bodyPr/>
                    <a:lstStyle/>
                    <a:p>
                      <a:pPr algn="r" rtl="1" fontAlgn="t"/>
                      <a:r>
                        <a:rPr lang="he-IL" sz="1100" b="0" i="0" u="none" strike="noStrike" dirty="0">
                          <a:solidFill>
                            <a:srgbClr val="000000"/>
                          </a:solidFill>
                          <a:effectLst/>
                          <a:latin typeface="Segoe UI Light" panose="020B0502040204020203" pitchFamily="34" charset="0"/>
                        </a:rPr>
                        <a:t>גרפיקה, 3 עיתונים, בית דפוס לחומרי פרסום - בעבודה</a:t>
                      </a:r>
                    </a:p>
                  </a:txBody>
                  <a:tcPr marL="0" marR="0" marT="0" marB="0"/>
                </a:tc>
                <a:extLst>
                  <a:ext uri="{0D108BD9-81ED-4DB2-BD59-A6C34878D82A}">
                    <a16:rowId xmlns:a16="http://schemas.microsoft.com/office/drawing/2014/main" val="676707775"/>
                  </a:ext>
                </a:extLst>
              </a:tr>
              <a:tr h="417551">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tc>
                  <a:txBody>
                    <a:bodyPr/>
                    <a:lstStyle/>
                    <a:p>
                      <a:pPr algn="ctr" rtl="1"/>
                      <a:endParaRPr lang="he-IL" dirty="0">
                        <a:latin typeface="Segoe UI" panose="020B0502040204020203" pitchFamily="34" charset="0"/>
                        <a:cs typeface="Segoe UI" panose="020B0502040204020203" pitchFamily="34" charset="0"/>
                      </a:endParaRPr>
                    </a:p>
                  </a:txBody>
                  <a:tcPr/>
                </a:tc>
                <a:tc>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47428623"/>
                  </a:ext>
                </a:extLst>
              </a:tr>
            </a:tbl>
          </a:graphicData>
        </a:graphic>
      </p:graphicFrame>
    </p:spTree>
    <p:extLst>
      <p:ext uri="{BB962C8B-B14F-4D97-AF65-F5344CB8AC3E}">
        <p14:creationId xmlns:p14="http://schemas.microsoft.com/office/powerpoint/2010/main" val="79107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639488" y="327306"/>
            <a:ext cx="2362562"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הרשות</a:t>
            </a:r>
            <a:endParaRPr lang="he-IL" sz="2800" dirty="0">
              <a:solidFill>
                <a:srgbClr val="777777"/>
              </a:solidFill>
            </a:endParaRPr>
          </a:p>
        </p:txBody>
      </p:sp>
      <p:graphicFrame>
        <p:nvGraphicFramePr>
          <p:cNvPr id="4" name="טבלה 3"/>
          <p:cNvGraphicFramePr>
            <a:graphicFrameLocks noGrp="1"/>
          </p:cNvGraphicFramePr>
          <p:nvPr>
            <p:extLst>
              <p:ext uri="{D42A27DB-BD31-4B8C-83A1-F6EECF244321}">
                <p14:modId xmlns:p14="http://schemas.microsoft.com/office/powerpoint/2010/main" val="932401011"/>
              </p:ext>
            </p:extLst>
          </p:nvPr>
        </p:nvGraphicFramePr>
        <p:xfrm>
          <a:off x="723332" y="1014302"/>
          <a:ext cx="10194876" cy="5642845"/>
        </p:xfrm>
        <a:graphic>
          <a:graphicData uri="http://schemas.openxmlformats.org/drawingml/2006/table">
            <a:tbl>
              <a:tblPr rtl="1" firstRow="1" bandRow="1">
                <a:tableStyleId>{5C22544A-7EE6-4342-B048-85BDC9FD1C3A}</a:tableStyleId>
              </a:tblPr>
              <a:tblGrid>
                <a:gridCol w="1672608">
                  <a:extLst>
                    <a:ext uri="{9D8B030D-6E8A-4147-A177-3AD203B41FA5}">
                      <a16:colId xmlns:a16="http://schemas.microsoft.com/office/drawing/2014/main" val="909781991"/>
                    </a:ext>
                  </a:extLst>
                </a:gridCol>
                <a:gridCol w="3497943">
                  <a:extLst>
                    <a:ext uri="{9D8B030D-6E8A-4147-A177-3AD203B41FA5}">
                      <a16:colId xmlns:a16="http://schemas.microsoft.com/office/drawing/2014/main" val="395726566"/>
                    </a:ext>
                  </a:extLst>
                </a:gridCol>
                <a:gridCol w="997857">
                  <a:extLst>
                    <a:ext uri="{9D8B030D-6E8A-4147-A177-3AD203B41FA5}">
                      <a16:colId xmlns:a16="http://schemas.microsoft.com/office/drawing/2014/main" val="2292364255"/>
                    </a:ext>
                  </a:extLst>
                </a:gridCol>
                <a:gridCol w="4026468">
                  <a:extLst>
                    <a:ext uri="{9D8B030D-6E8A-4147-A177-3AD203B41FA5}">
                      <a16:colId xmlns:a16="http://schemas.microsoft.com/office/drawing/2014/main" val="1363241455"/>
                    </a:ext>
                  </a:extLst>
                </a:gridCol>
              </a:tblGrid>
              <a:tr h="67498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יעדי תוצאה שנה א</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a:t>
                      </a: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409339">
                <a:tc rowSpan="8">
                  <a:txBody>
                    <a:bodyPr/>
                    <a:lstStyle/>
                    <a:p>
                      <a:pPr algn="r" rtl="1" fontAlgn="t"/>
                      <a:r>
                        <a:rPr lang="he-IL" sz="2400" b="1" i="0" u="none" strike="noStrike" dirty="0">
                          <a:solidFill>
                            <a:srgbClr val="000000"/>
                          </a:solidFill>
                          <a:effectLst/>
                          <a:latin typeface="Segoe UI Light" panose="020B0502040204020203" pitchFamily="34" charset="0"/>
                        </a:rPr>
                        <a:t>הגדלת התמיכה </a:t>
                      </a:r>
                      <a:r>
                        <a:rPr lang="he-IL" sz="2400" b="1" i="0" u="none" strike="noStrike" dirty="0" err="1">
                          <a:solidFill>
                            <a:srgbClr val="000000"/>
                          </a:solidFill>
                          <a:effectLst/>
                          <a:latin typeface="Segoe UI Light" panose="020B0502040204020203" pitchFamily="34" charset="0"/>
                        </a:rPr>
                        <a:t>הרשותית</a:t>
                      </a:r>
                      <a:r>
                        <a:rPr lang="he-IL" sz="2400" b="1" i="0" u="none" strike="noStrike" dirty="0">
                          <a:solidFill>
                            <a:srgbClr val="000000"/>
                          </a:solidFill>
                          <a:effectLst/>
                          <a:latin typeface="Segoe UI Light" panose="020B0502040204020203" pitchFamily="34" charset="0"/>
                        </a:rPr>
                        <a:t> בכלל המסגרות לגיל הינקות ביישוב</a:t>
                      </a:r>
                    </a:p>
                  </a:txBody>
                  <a:tcPr marL="0" marR="0" marT="0" marB="0"/>
                </a:tc>
                <a:tc>
                  <a:txBody>
                    <a:bodyPr/>
                    <a:lstStyle/>
                    <a:p>
                      <a:pPr algn="r" rtl="1" fontAlgn="ctr"/>
                      <a:r>
                        <a:rPr lang="he-IL" sz="1100" b="1" i="0" u="none" strike="noStrike">
                          <a:solidFill>
                            <a:srgbClr val="000000"/>
                          </a:solidFill>
                          <a:effectLst/>
                          <a:latin typeface="Segoe UI Light" panose="020B0502040204020203" pitchFamily="34" charset="0"/>
                        </a:rPr>
                        <a:t>יצירת פורום מנהלות מעונות ומפגשים קבועים (תקציב בזירת מסגרות)</a:t>
                      </a:r>
                    </a:p>
                  </a:txBody>
                  <a:tcPr marL="0" marR="0" marT="0" marB="0" anchor="ctr"/>
                </a:tc>
                <a:tc>
                  <a:txBody>
                    <a:bodyPr/>
                    <a:lstStyle/>
                    <a:p>
                      <a:pPr algn="ctr" rtl="1" fontAlgn="ctr"/>
                      <a:r>
                        <a:rPr lang="he-IL" sz="1100" b="0" i="0" u="none" strike="noStrike" dirty="0">
                          <a:solidFill>
                            <a:srgbClr val="000000"/>
                          </a:solidFill>
                          <a:effectLst/>
                          <a:latin typeface="Segoe UI Light" panose="020B0502040204020203" pitchFamily="34" charset="0"/>
                        </a:rPr>
                        <a:t>הושלם</a:t>
                      </a:r>
                    </a:p>
                  </a:txBody>
                  <a:tcPr marL="0" marR="0" marT="0" marB="0" anchor="ctr"/>
                </a:tc>
                <a:tc>
                  <a:txBody>
                    <a:bodyPr/>
                    <a:lstStyle/>
                    <a:p>
                      <a:pPr algn="r" rtl="1" fontAlgn="t"/>
                      <a:r>
                        <a:rPr lang="he-IL" sz="1100" b="0" i="0" u="none" strike="noStrike" dirty="0">
                          <a:solidFill>
                            <a:srgbClr val="000000"/>
                          </a:solidFill>
                          <a:effectLst/>
                          <a:latin typeface="Segoe UI Light" panose="020B0502040204020203" pitchFamily="34" charset="0"/>
                        </a:rPr>
                        <a:t>מתקיים כבר שנה רביעית, כולן משתפות פעולה ומשתתפות לרוב. מאז כניסת המיזם הקשר </a:t>
                      </a:r>
                      <a:r>
                        <a:rPr lang="he-IL" sz="1100" b="0" i="0" u="none" strike="noStrike" dirty="0" smtClean="0">
                          <a:solidFill>
                            <a:srgbClr val="000000"/>
                          </a:solidFill>
                          <a:effectLst/>
                          <a:latin typeface="Segoe UI Light" panose="020B0502040204020203" pitchFamily="34" charset="0"/>
                        </a:rPr>
                        <a:t>התהדק.</a:t>
                      </a:r>
                      <a:endParaRPr lang="he-IL" sz="1100" b="0" i="0" u="none" strike="noStrike" dirty="0">
                        <a:solidFill>
                          <a:srgbClr val="000000"/>
                        </a:solidFill>
                        <a:effectLst/>
                        <a:latin typeface="Segoe UI Light" panose="020B0502040204020203" pitchFamily="34" charset="0"/>
                      </a:endParaRPr>
                    </a:p>
                  </a:txBody>
                  <a:tcPr marL="0" marR="0" marT="0" marB="0"/>
                </a:tc>
                <a:extLst>
                  <a:ext uri="{0D108BD9-81ED-4DB2-BD59-A6C34878D82A}">
                    <a16:rowId xmlns:a16="http://schemas.microsoft.com/office/drawing/2014/main" val="3719023904"/>
                  </a:ext>
                </a:extLst>
              </a:tr>
              <a:tr h="530348">
                <a:tc vMerge="1">
                  <a:txBody>
                    <a:bodyPr/>
                    <a:lstStyle/>
                    <a:p>
                      <a:pPr rtl="1"/>
                      <a:endParaRPr lang="he-IL"/>
                    </a:p>
                  </a:txBody>
                  <a:tcPr/>
                </a:tc>
                <a:tc>
                  <a:txBody>
                    <a:bodyPr/>
                    <a:lstStyle/>
                    <a:p>
                      <a:pPr algn="r" rtl="1" fontAlgn="ctr"/>
                      <a:r>
                        <a:rPr lang="he-IL" sz="1100" b="1" i="0" u="none" strike="noStrike">
                          <a:solidFill>
                            <a:srgbClr val="000000"/>
                          </a:solidFill>
                          <a:effectLst/>
                          <a:latin typeface="Segoe UI Light" panose="020B0502040204020203" pitchFamily="34" charset="0"/>
                        </a:rPr>
                        <a:t>יצירת פורום מייצגות מסגרות פרטיות וקיום מפגשים עתיים (תקציב בזירת מסגרות)</a:t>
                      </a:r>
                    </a:p>
                  </a:txBody>
                  <a:tcPr marL="0" marR="0" marT="0" marB="0" anchor="ctr"/>
                </a:tc>
                <a:tc>
                  <a:txBody>
                    <a:bodyPr/>
                    <a:lstStyle/>
                    <a:p>
                      <a:pPr algn="ctr" rtl="1" fontAlgn="ctr"/>
                      <a:r>
                        <a:rPr lang="he-IL" sz="1100" b="0" i="0" u="none" strike="noStrike">
                          <a:solidFill>
                            <a:srgbClr val="000000"/>
                          </a:solidFill>
                          <a:effectLst/>
                          <a:latin typeface="Segoe UI Light" panose="020B0502040204020203" pitchFamily="34" charset="0"/>
                        </a:rPr>
                        <a:t>בתכנון</a:t>
                      </a:r>
                    </a:p>
                  </a:txBody>
                  <a:tcPr marL="0" marR="0" marT="0" marB="0" anchor="ctr"/>
                </a:tc>
                <a:tc>
                  <a:txBody>
                    <a:bodyPr/>
                    <a:lstStyle/>
                    <a:p>
                      <a:pPr algn="r" rtl="1" fontAlgn="ctr"/>
                      <a:r>
                        <a:rPr lang="he-IL" sz="1100" b="0" i="0" u="none" strike="noStrike" dirty="0" smtClean="0">
                          <a:solidFill>
                            <a:srgbClr val="000000"/>
                          </a:solidFill>
                          <a:effectLst/>
                          <a:latin typeface="Segoe UI Light" panose="020B0502040204020203" pitchFamily="34" charset="0"/>
                        </a:rPr>
                        <a:t>עם </a:t>
                      </a:r>
                      <a:r>
                        <a:rPr lang="he-IL" sz="1100" b="0" i="0" u="none" strike="noStrike" dirty="0">
                          <a:solidFill>
                            <a:srgbClr val="000000"/>
                          </a:solidFill>
                          <a:effectLst/>
                          <a:latin typeface="Segoe UI Light" panose="020B0502040204020203" pitchFamily="34" charset="0"/>
                        </a:rPr>
                        <a:t>הרחבת המיפוי ויצירת הקשר עם המסגרות הפרטיות יתחיל תהליך גיוס מנהלות לפורום.</a:t>
                      </a:r>
                    </a:p>
                  </a:txBody>
                  <a:tcPr marL="0" marR="0" marT="0" marB="0" anchor="ctr"/>
                </a:tc>
                <a:extLst>
                  <a:ext uri="{0D108BD9-81ED-4DB2-BD59-A6C34878D82A}">
                    <a16:rowId xmlns:a16="http://schemas.microsoft.com/office/drawing/2014/main" val="4291087054"/>
                  </a:ext>
                </a:extLst>
              </a:tr>
              <a:tr h="409339">
                <a:tc vMerge="1">
                  <a:txBody>
                    <a:bodyPr/>
                    <a:lstStyle/>
                    <a:p>
                      <a:pPr rtl="1"/>
                      <a:endParaRPr lang="he-IL"/>
                    </a:p>
                  </a:txBody>
                  <a:tcPr/>
                </a:tc>
                <a:tc>
                  <a:txBody>
                    <a:bodyPr/>
                    <a:lstStyle/>
                    <a:p>
                      <a:pPr algn="r" rtl="1" fontAlgn="ctr"/>
                      <a:r>
                        <a:rPr lang="he-IL" sz="1100" b="1" i="0" u="none" strike="noStrike">
                          <a:solidFill>
                            <a:srgbClr val="000000"/>
                          </a:solidFill>
                          <a:effectLst/>
                          <a:latin typeface="Segoe UI Light" panose="020B0502040204020203" pitchFamily="34" charset="0"/>
                        </a:rPr>
                        <a:t>יצירה ותחזוק מנגנוני תקשורת בין הרשות לארגונים</a:t>
                      </a:r>
                    </a:p>
                  </a:txBody>
                  <a:tcPr marL="0" marR="0" marT="0" marB="0" anchor="ctr"/>
                </a:tc>
                <a:tc>
                  <a:txBody>
                    <a:bodyPr/>
                    <a:lstStyle/>
                    <a:p>
                      <a:pPr algn="ctr" rtl="1" fontAlgn="ctr"/>
                      <a:r>
                        <a:rPr lang="he-IL" sz="1100" b="0" i="0" u="none" strike="noStrike" dirty="0">
                          <a:solidFill>
                            <a:srgbClr val="000000"/>
                          </a:solidFill>
                          <a:effectLst/>
                          <a:latin typeface="Segoe UI Light" panose="020B0502040204020203" pitchFamily="34" charset="0"/>
                        </a:rPr>
                        <a:t>בתהליך</a:t>
                      </a:r>
                    </a:p>
                  </a:txBody>
                  <a:tcPr marL="0" marR="0" marT="0" marB="0" anchor="ctr"/>
                </a:tc>
                <a:tc>
                  <a:txBody>
                    <a:bodyPr/>
                    <a:lstStyle/>
                    <a:p>
                      <a:pPr algn="r" rtl="1" fontAlgn="t"/>
                      <a:r>
                        <a:rPr lang="he-IL" sz="1100" b="0" i="0" u="none" strike="noStrike">
                          <a:solidFill>
                            <a:srgbClr val="000000"/>
                          </a:solidFill>
                          <a:effectLst/>
                          <a:latin typeface="Segoe UI Light" panose="020B0502040204020203" pitchFamily="34" charset="0"/>
                        </a:rPr>
                        <a:t>הקשר השוטף שייווצר סביב תוכנית מסגרות תחילה יחזק את הקשר עם הבעלויות.</a:t>
                      </a:r>
                    </a:p>
                  </a:txBody>
                  <a:tcPr marL="0" marR="0" marT="0" marB="0"/>
                </a:tc>
                <a:extLst>
                  <a:ext uri="{0D108BD9-81ED-4DB2-BD59-A6C34878D82A}">
                    <a16:rowId xmlns:a16="http://schemas.microsoft.com/office/drawing/2014/main" val="3971621676"/>
                  </a:ext>
                </a:extLst>
              </a:tr>
              <a:tr h="409339">
                <a:tc vMerge="1">
                  <a:txBody>
                    <a:bodyPr/>
                    <a:lstStyle/>
                    <a:p>
                      <a:pPr rtl="1"/>
                      <a:endParaRPr lang="he-IL"/>
                    </a:p>
                  </a:txBody>
                  <a:tcPr/>
                </a:tc>
                <a:tc>
                  <a:txBody>
                    <a:bodyPr/>
                    <a:lstStyle/>
                    <a:p>
                      <a:pPr algn="r" rtl="1" fontAlgn="ctr"/>
                      <a:r>
                        <a:rPr lang="he-IL" sz="1100" b="1" i="0" u="none" strike="noStrike">
                          <a:solidFill>
                            <a:srgbClr val="000000"/>
                          </a:solidFill>
                          <a:effectLst/>
                          <a:latin typeface="Segoe UI Light" panose="020B0502040204020203" pitchFamily="34" charset="0"/>
                        </a:rPr>
                        <a:t>קיום הכשרות לרכזות המשפחתונים (תקציב בזירת מסגרות)</a:t>
                      </a:r>
                    </a:p>
                  </a:txBody>
                  <a:tcPr marL="0" marR="0" marT="0" marB="0" anchor="ctr"/>
                </a:tc>
                <a:tc>
                  <a:txBody>
                    <a:bodyPr/>
                    <a:lstStyle/>
                    <a:p>
                      <a:pPr algn="ctr" rtl="1" fontAlgn="ctr"/>
                      <a:r>
                        <a:rPr lang="he-IL" sz="1100" b="0" i="0" u="none" strike="noStrike">
                          <a:solidFill>
                            <a:srgbClr val="000000"/>
                          </a:solidFill>
                          <a:effectLst/>
                          <a:latin typeface="Segoe UI Light" panose="020B0502040204020203" pitchFamily="34" charset="0"/>
                        </a:rPr>
                        <a:t>בתהליך</a:t>
                      </a:r>
                    </a:p>
                  </a:txBody>
                  <a:tcPr marL="0" marR="0" marT="0" marB="0" anchor="ctr"/>
                </a:tc>
                <a:tc>
                  <a:txBody>
                    <a:bodyPr/>
                    <a:lstStyle/>
                    <a:p>
                      <a:pPr algn="r" rtl="1" fontAlgn="t"/>
                      <a:r>
                        <a:rPr lang="he-IL" sz="1100" b="0" i="0" u="none" strike="noStrike">
                          <a:solidFill>
                            <a:srgbClr val="000000"/>
                          </a:solidFill>
                          <a:effectLst/>
                          <a:latin typeface="Segoe UI Light" panose="020B0502040204020203" pitchFamily="34" charset="0"/>
                        </a:rPr>
                        <a:t>עם גיבוש תוכנית הליווי למשפחונים ינוצל התקציב ונצא לפעולה.</a:t>
                      </a:r>
                    </a:p>
                  </a:txBody>
                  <a:tcPr marL="0" marR="0" marT="0" marB="0"/>
                </a:tc>
                <a:extLst>
                  <a:ext uri="{0D108BD9-81ED-4DB2-BD59-A6C34878D82A}">
                    <a16:rowId xmlns:a16="http://schemas.microsoft.com/office/drawing/2014/main" val="2796947095"/>
                  </a:ext>
                </a:extLst>
              </a:tr>
              <a:tr h="530348">
                <a:tc vMerge="1">
                  <a:txBody>
                    <a:bodyPr/>
                    <a:lstStyle/>
                    <a:p>
                      <a:pPr rtl="1"/>
                      <a:endParaRPr lang="he-IL"/>
                    </a:p>
                  </a:txBody>
                  <a:tcPr/>
                </a:tc>
                <a:tc>
                  <a:txBody>
                    <a:bodyPr/>
                    <a:lstStyle/>
                    <a:p>
                      <a:pPr algn="r" rtl="1" fontAlgn="ctr"/>
                      <a:r>
                        <a:rPr lang="he-IL" sz="1100" b="1" i="0" u="none" strike="noStrike">
                          <a:solidFill>
                            <a:srgbClr val="000000"/>
                          </a:solidFill>
                          <a:effectLst/>
                          <a:latin typeface="Segoe UI Light" panose="020B0502040204020203" pitchFamily="34" charset="0"/>
                        </a:rPr>
                        <a:t>פגישות שוטפות בין המנהלת הרשותית לבין המפקחת היישובית ומנהלת התחום מטעם האגף במחוז</a:t>
                      </a:r>
                    </a:p>
                  </a:txBody>
                  <a:tcPr marL="0" marR="0" marT="0" marB="0" anchor="ctr"/>
                </a:tc>
                <a:tc>
                  <a:txBody>
                    <a:bodyPr/>
                    <a:lstStyle/>
                    <a:p>
                      <a:pPr algn="ctr" rtl="1" fontAlgn="ctr"/>
                      <a:r>
                        <a:rPr lang="he-IL" sz="1100" b="0" i="0" u="none" strike="noStrike">
                          <a:solidFill>
                            <a:srgbClr val="000000"/>
                          </a:solidFill>
                          <a:effectLst/>
                          <a:latin typeface="Segoe UI Light" panose="020B0502040204020203" pitchFamily="34" charset="0"/>
                        </a:rPr>
                        <a:t>בתכנון</a:t>
                      </a:r>
                    </a:p>
                  </a:txBody>
                  <a:tcPr marL="0" marR="0" marT="0" marB="0" anchor="ctr"/>
                </a:tc>
                <a:tc>
                  <a:txBody>
                    <a:bodyPr/>
                    <a:lstStyle/>
                    <a:p>
                      <a:pPr algn="r" rtl="0" fontAlgn="t"/>
                      <a:r>
                        <a:rPr lang="he-IL" sz="1100" b="0" i="0" u="none" strike="noStrike">
                          <a:solidFill>
                            <a:srgbClr val="000000"/>
                          </a:solidFill>
                          <a:effectLst/>
                          <a:latin typeface="Segoe UI Light" panose="020B0502040204020203" pitchFamily="34" charset="0"/>
                        </a:rPr>
                        <a:t> </a:t>
                      </a:r>
                    </a:p>
                  </a:txBody>
                  <a:tcPr marL="0" marR="0" marT="0" marB="0"/>
                </a:tc>
                <a:extLst>
                  <a:ext uri="{0D108BD9-81ED-4DB2-BD59-A6C34878D82A}">
                    <a16:rowId xmlns:a16="http://schemas.microsoft.com/office/drawing/2014/main" val="2673772806"/>
                  </a:ext>
                </a:extLst>
              </a:tr>
              <a:tr h="409339">
                <a:tc vMerge="1">
                  <a:txBody>
                    <a:bodyPr/>
                    <a:lstStyle/>
                    <a:p>
                      <a:pPr rtl="1"/>
                      <a:endParaRPr lang="he-IL"/>
                    </a:p>
                  </a:txBody>
                  <a:tcPr/>
                </a:tc>
                <a:tc>
                  <a:txBody>
                    <a:bodyPr/>
                    <a:lstStyle/>
                    <a:p>
                      <a:pPr algn="r" rtl="1" fontAlgn="ctr"/>
                      <a:r>
                        <a:rPr lang="he-IL" sz="1100" b="1" i="0" u="none" strike="noStrike">
                          <a:solidFill>
                            <a:srgbClr val="000000"/>
                          </a:solidFill>
                          <a:effectLst/>
                          <a:latin typeface="Segoe UI Light" panose="020B0502040204020203" pitchFamily="34" charset="0"/>
                        </a:rPr>
                        <a:t>הכשרות במסגרות הפרטיות בנושא תהליך הרישוי (תקציב בזירת מסגרות)</a:t>
                      </a:r>
                    </a:p>
                  </a:txBody>
                  <a:tcPr marL="0" marR="0" marT="0" marB="0" anchor="ctr"/>
                </a:tc>
                <a:tc>
                  <a:txBody>
                    <a:bodyPr/>
                    <a:lstStyle/>
                    <a:p>
                      <a:pPr algn="ctr" rtl="1" fontAlgn="ctr"/>
                      <a:r>
                        <a:rPr lang="he-IL" sz="1100" b="0" i="0" u="none" strike="noStrike">
                          <a:solidFill>
                            <a:srgbClr val="000000"/>
                          </a:solidFill>
                          <a:effectLst/>
                          <a:latin typeface="Segoe UI Light" panose="020B0502040204020203" pitchFamily="34" charset="0"/>
                        </a:rPr>
                        <a:t>בתכנון</a:t>
                      </a:r>
                    </a:p>
                  </a:txBody>
                  <a:tcPr marL="0" marR="0" marT="0" marB="0" anchor="ctr"/>
                </a:tc>
                <a:tc>
                  <a:txBody>
                    <a:bodyPr/>
                    <a:lstStyle/>
                    <a:p>
                      <a:pPr algn="r" rtl="1" fontAlgn="ctr"/>
                      <a:r>
                        <a:rPr lang="he-IL" sz="1100" b="0" i="0" u="none" strike="noStrike">
                          <a:solidFill>
                            <a:srgbClr val="000000"/>
                          </a:solidFill>
                          <a:effectLst/>
                          <a:latin typeface="Segoe UI Light" panose="020B0502040204020203" pitchFamily="34" charset="0"/>
                        </a:rPr>
                        <a:t>עם הרחבת המיפוי ויצירת הקשר עם המסגרות הפרטיות יתחיל תהליך גיוס מנהלות לנושא.</a:t>
                      </a:r>
                    </a:p>
                  </a:txBody>
                  <a:tcPr marL="0" marR="0" marT="0" marB="0" anchor="ctr"/>
                </a:tc>
                <a:extLst>
                  <a:ext uri="{0D108BD9-81ED-4DB2-BD59-A6C34878D82A}">
                    <a16:rowId xmlns:a16="http://schemas.microsoft.com/office/drawing/2014/main" val="1011020168"/>
                  </a:ext>
                </a:extLst>
              </a:tr>
              <a:tr h="409339">
                <a:tc vMerge="1">
                  <a:txBody>
                    <a:bodyPr/>
                    <a:lstStyle/>
                    <a:p>
                      <a:pPr rtl="1"/>
                      <a:endParaRPr lang="he-IL"/>
                    </a:p>
                  </a:txBody>
                  <a:tcPr/>
                </a:tc>
                <a:tc>
                  <a:txBody>
                    <a:bodyPr/>
                    <a:lstStyle/>
                    <a:p>
                      <a:pPr algn="r" rtl="1" fontAlgn="ctr"/>
                      <a:r>
                        <a:rPr lang="he-IL" sz="1100" b="1" i="0" u="none" strike="noStrike">
                          <a:solidFill>
                            <a:srgbClr val="000000"/>
                          </a:solidFill>
                          <a:effectLst/>
                          <a:latin typeface="Segoe UI Light" panose="020B0502040204020203" pitchFamily="34" charset="0"/>
                        </a:rPr>
                        <a:t>הפצת ערכת רישוי למסגרות הפרטיות</a:t>
                      </a:r>
                    </a:p>
                  </a:txBody>
                  <a:tcPr marL="0" marR="0" marT="0" marB="0" anchor="ctr"/>
                </a:tc>
                <a:tc>
                  <a:txBody>
                    <a:bodyPr/>
                    <a:lstStyle/>
                    <a:p>
                      <a:pPr algn="ctr" rtl="1" fontAlgn="ctr"/>
                      <a:r>
                        <a:rPr lang="he-IL" sz="1100" b="0" i="0" u="none" strike="noStrike">
                          <a:solidFill>
                            <a:srgbClr val="000000"/>
                          </a:solidFill>
                          <a:effectLst/>
                          <a:latin typeface="Segoe UI Light" panose="020B0502040204020203" pitchFamily="34" charset="0"/>
                        </a:rPr>
                        <a:t>בתכנון</a:t>
                      </a:r>
                    </a:p>
                  </a:txBody>
                  <a:tcPr marL="0" marR="0" marT="0" marB="0" anchor="ctr"/>
                </a:tc>
                <a:tc>
                  <a:txBody>
                    <a:bodyPr/>
                    <a:lstStyle/>
                    <a:p>
                      <a:pPr algn="r" rtl="1" fontAlgn="ctr"/>
                      <a:r>
                        <a:rPr lang="he-IL" sz="1100" b="0" i="0" u="none" strike="noStrike">
                          <a:solidFill>
                            <a:srgbClr val="000000"/>
                          </a:solidFill>
                          <a:effectLst/>
                          <a:latin typeface="Segoe UI Light" panose="020B0502040204020203" pitchFamily="34" charset="0"/>
                        </a:rPr>
                        <a:t>עם הרחבת המיפוי ויצירת הקשר עם המסגרות הפרטיות יתחיל תהליך גיוס מנהלות לנושא.</a:t>
                      </a:r>
                    </a:p>
                  </a:txBody>
                  <a:tcPr marL="0" marR="0" marT="0" marB="0" anchor="ctr"/>
                </a:tc>
                <a:extLst>
                  <a:ext uri="{0D108BD9-81ED-4DB2-BD59-A6C34878D82A}">
                    <a16:rowId xmlns:a16="http://schemas.microsoft.com/office/drawing/2014/main" val="3496676457"/>
                  </a:ext>
                </a:extLst>
              </a:tr>
              <a:tr h="802376">
                <a:tc vMerge="1">
                  <a:txBody>
                    <a:bodyPr/>
                    <a:lstStyle/>
                    <a:p>
                      <a:pPr rtl="1"/>
                      <a:endParaRPr lang="he-IL"/>
                    </a:p>
                  </a:txBody>
                  <a:tcPr/>
                </a:tc>
                <a:tc>
                  <a:txBody>
                    <a:bodyPr/>
                    <a:lstStyle/>
                    <a:p>
                      <a:pPr algn="r" rtl="1" fontAlgn="ctr"/>
                      <a:r>
                        <a:rPr lang="he-IL" sz="1100" b="1" i="0" u="none" strike="noStrike" dirty="0">
                          <a:solidFill>
                            <a:srgbClr val="000000"/>
                          </a:solidFill>
                          <a:effectLst/>
                          <a:latin typeface="Segoe UI Light" panose="020B0502040204020203" pitchFamily="34" charset="0"/>
                        </a:rPr>
                        <a:t>מקור סיוע למייצגות המסגרות הפרטיות בנושא תהליך הרישוי</a:t>
                      </a:r>
                    </a:p>
                  </a:txBody>
                  <a:tcPr marL="0" marR="0" marT="0" marB="0" anchor="ctr"/>
                </a:tc>
                <a:tc>
                  <a:txBody>
                    <a:bodyPr/>
                    <a:lstStyle/>
                    <a:p>
                      <a:pPr algn="ctr" rtl="1" fontAlgn="ctr"/>
                      <a:r>
                        <a:rPr lang="he-IL" sz="1100" b="0" i="0" u="none" strike="noStrike" dirty="0">
                          <a:solidFill>
                            <a:srgbClr val="000000"/>
                          </a:solidFill>
                          <a:effectLst/>
                          <a:latin typeface="Segoe UI Light" panose="020B0502040204020203" pitchFamily="34" charset="0"/>
                        </a:rPr>
                        <a:t>בתכנון</a:t>
                      </a:r>
                    </a:p>
                  </a:txBody>
                  <a:tcPr marL="0" marR="0" marT="0" marB="0" anchor="ctr"/>
                </a:tc>
                <a:tc>
                  <a:txBody>
                    <a:bodyPr/>
                    <a:lstStyle/>
                    <a:p>
                      <a:pPr algn="r" rtl="1" fontAlgn="ctr"/>
                      <a:r>
                        <a:rPr lang="he-IL" sz="1100" b="0" i="0" u="none" strike="noStrike" dirty="0">
                          <a:solidFill>
                            <a:srgbClr val="000000"/>
                          </a:solidFill>
                          <a:effectLst/>
                          <a:latin typeface="Segoe UI Light" panose="020B0502040204020203" pitchFamily="34" charset="0"/>
                        </a:rPr>
                        <a:t>עם הרחבת המיפוי ויצירת הקשר עם המסגרות הפרטיות יתחיל תהליך גיוס מנהלות לנושא.</a:t>
                      </a:r>
                    </a:p>
                  </a:txBody>
                  <a:tcPr marL="0" marR="0" marT="0" marB="0" anchor="ctr"/>
                </a:tc>
                <a:extLst>
                  <a:ext uri="{0D108BD9-81ED-4DB2-BD59-A6C34878D82A}">
                    <a16:rowId xmlns:a16="http://schemas.microsoft.com/office/drawing/2014/main" val="437753887"/>
                  </a:ext>
                </a:extLst>
              </a:tr>
              <a:tr h="818678">
                <a:tc gridSpan="4">
                  <a:txBody>
                    <a:bodyPr/>
                    <a:lstStyle/>
                    <a:p>
                      <a:pPr rtl="1"/>
                      <a:endParaRPr lang="he-IL" dirty="0"/>
                    </a:p>
                  </a:txBody>
                  <a:tcPr/>
                </a:tc>
                <a:tc hMerge="1">
                  <a:txBody>
                    <a:bodyPr/>
                    <a:lstStyle/>
                    <a:p>
                      <a:pPr algn="r" rtl="1" fontAlgn="ctr"/>
                      <a:endParaRPr lang="he-IL" sz="1100" b="1" i="0" u="none" strike="noStrike" dirty="0">
                        <a:solidFill>
                          <a:srgbClr val="000000"/>
                        </a:solidFill>
                        <a:effectLst/>
                        <a:latin typeface="Segoe UI Light" panose="020B0502040204020203" pitchFamily="34" charset="0"/>
                      </a:endParaRPr>
                    </a:p>
                  </a:txBody>
                  <a:tcPr marL="0" marR="0" marT="0" marB="0" anchor="ctr"/>
                </a:tc>
                <a:tc hMerge="1">
                  <a:txBody>
                    <a:bodyPr/>
                    <a:lstStyle/>
                    <a:p>
                      <a:pPr rtl="1"/>
                      <a:endParaRPr lang="he-IL" dirty="0">
                        <a:latin typeface="Segoe UI" panose="020B0502040204020203" pitchFamily="34" charset="0"/>
                        <a:cs typeface="Segoe UI" panose="020B0502040204020203" pitchFamily="34" charset="0"/>
                      </a:endParaRPr>
                    </a:p>
                  </a:txBody>
                  <a:tcPr/>
                </a:tc>
                <a:tc hMerge="1">
                  <a:txBody>
                    <a:bodyPr/>
                    <a:lstStyle/>
                    <a:p>
                      <a:pPr rtl="1"/>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676707775"/>
                  </a:ext>
                </a:extLst>
              </a:tr>
            </a:tbl>
          </a:graphicData>
        </a:graphic>
      </p:graphicFrame>
    </p:spTree>
    <p:extLst>
      <p:ext uri="{BB962C8B-B14F-4D97-AF65-F5344CB8AC3E}">
        <p14:creationId xmlns:p14="http://schemas.microsoft.com/office/powerpoint/2010/main" val="15001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914719" y="327306"/>
            <a:ext cx="2362562" cy="523220"/>
          </a:xfrm>
          <a:prstGeom prst="rect">
            <a:avLst/>
          </a:prstGeom>
          <a:noFill/>
        </p:spPr>
        <p:txBody>
          <a:bodyPr wrap="square" rtlCol="1">
            <a:spAutoFit/>
          </a:bodyPr>
          <a:lstStyle/>
          <a:p>
            <a:r>
              <a:rPr lang="he-IL" sz="2800" b="1" dirty="0" smtClean="0">
                <a:solidFill>
                  <a:srgbClr val="256291"/>
                </a:solidFill>
                <a:latin typeface="Segoe UI" panose="020B0502040204020203" pitchFamily="34" charset="0"/>
                <a:cs typeface="Segoe UI" panose="020B0502040204020203" pitchFamily="34" charset="0"/>
              </a:rPr>
              <a:t>זירת מסגרות</a:t>
            </a:r>
            <a:endParaRPr lang="he-IL" sz="2800" dirty="0">
              <a:solidFill>
                <a:srgbClr val="777777"/>
              </a:solidFill>
            </a:endParaRPr>
          </a:p>
        </p:txBody>
      </p:sp>
      <p:graphicFrame>
        <p:nvGraphicFramePr>
          <p:cNvPr id="7" name="טבלה 6"/>
          <p:cNvGraphicFramePr>
            <a:graphicFrameLocks noGrp="1"/>
          </p:cNvGraphicFramePr>
          <p:nvPr>
            <p:extLst>
              <p:ext uri="{D42A27DB-BD31-4B8C-83A1-F6EECF244321}">
                <p14:modId xmlns:p14="http://schemas.microsoft.com/office/powerpoint/2010/main" val="674405757"/>
              </p:ext>
            </p:extLst>
          </p:nvPr>
        </p:nvGraphicFramePr>
        <p:xfrm>
          <a:off x="723332" y="1014302"/>
          <a:ext cx="10194876" cy="5420360"/>
        </p:xfrm>
        <a:graphic>
          <a:graphicData uri="http://schemas.openxmlformats.org/drawingml/2006/table">
            <a:tbl>
              <a:tblPr rtl="1" firstRow="1" bandRow="1">
                <a:tableStyleId>{5C22544A-7EE6-4342-B048-85BDC9FD1C3A}</a:tableStyleId>
              </a:tblPr>
              <a:tblGrid>
                <a:gridCol w="1943541">
                  <a:extLst>
                    <a:ext uri="{9D8B030D-6E8A-4147-A177-3AD203B41FA5}">
                      <a16:colId xmlns:a16="http://schemas.microsoft.com/office/drawing/2014/main" val="909781991"/>
                    </a:ext>
                  </a:extLst>
                </a:gridCol>
                <a:gridCol w="3227010">
                  <a:extLst>
                    <a:ext uri="{9D8B030D-6E8A-4147-A177-3AD203B41FA5}">
                      <a16:colId xmlns:a16="http://schemas.microsoft.com/office/drawing/2014/main" val="395726566"/>
                    </a:ext>
                  </a:extLst>
                </a:gridCol>
                <a:gridCol w="879324">
                  <a:extLst>
                    <a:ext uri="{9D8B030D-6E8A-4147-A177-3AD203B41FA5}">
                      <a16:colId xmlns:a16="http://schemas.microsoft.com/office/drawing/2014/main" val="2292364255"/>
                    </a:ext>
                  </a:extLst>
                </a:gridCol>
                <a:gridCol w="4145001">
                  <a:extLst>
                    <a:ext uri="{9D8B030D-6E8A-4147-A177-3AD203B41FA5}">
                      <a16:colId xmlns:a16="http://schemas.microsoft.com/office/drawing/2014/main" val="1363241455"/>
                    </a:ext>
                  </a:extLst>
                </a:gridCol>
              </a:tblGrid>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Segoe UI" panose="020B0502040204020203" pitchFamily="34" charset="0"/>
                          <a:cs typeface="Segoe UI" panose="020B0502040204020203" pitchFamily="34" charset="0"/>
                        </a:rPr>
                        <a:t>יעדי תוצאה שנה א</a:t>
                      </a:r>
                    </a:p>
                    <a:p>
                      <a:pPr rtl="1"/>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תפוקות</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סטטוס ביצוע</a:t>
                      </a:r>
                      <a:endParaRPr lang="he-IL" dirty="0">
                        <a:latin typeface="Segoe UI" panose="020B0502040204020203" pitchFamily="34" charset="0"/>
                        <a:cs typeface="Segoe UI" panose="020B0502040204020203" pitchFamily="34" charset="0"/>
                      </a:endParaRPr>
                    </a:p>
                  </a:txBody>
                  <a:tcPr>
                    <a:solidFill>
                      <a:srgbClr val="BACB33"/>
                    </a:solidFill>
                  </a:tcPr>
                </a:tc>
                <a:tc>
                  <a:txBody>
                    <a:bodyPr/>
                    <a:lstStyle/>
                    <a:p>
                      <a:pPr rtl="1"/>
                      <a:r>
                        <a:rPr lang="he-IL" dirty="0" smtClean="0">
                          <a:latin typeface="Segoe UI" panose="020B0502040204020203" pitchFamily="34" charset="0"/>
                          <a:cs typeface="Segoe UI" panose="020B0502040204020203" pitchFamily="34" charset="0"/>
                        </a:rPr>
                        <a:t>הערות</a:t>
                      </a:r>
                      <a:endParaRPr lang="he-IL" dirty="0">
                        <a:latin typeface="Segoe UI" panose="020B0502040204020203" pitchFamily="34" charset="0"/>
                        <a:cs typeface="Segoe UI" panose="020B0502040204020203" pitchFamily="34" charset="0"/>
                      </a:endParaRPr>
                    </a:p>
                  </a:txBody>
                  <a:tcPr>
                    <a:solidFill>
                      <a:srgbClr val="BACB33"/>
                    </a:solidFill>
                  </a:tcPr>
                </a:tc>
                <a:extLst>
                  <a:ext uri="{0D108BD9-81ED-4DB2-BD59-A6C34878D82A}">
                    <a16:rowId xmlns:a16="http://schemas.microsoft.com/office/drawing/2014/main" val="2158251127"/>
                  </a:ext>
                </a:extLst>
              </a:tr>
              <a:tr h="370840">
                <a:tc>
                  <a:txBody>
                    <a:bodyPr/>
                    <a:lstStyle/>
                    <a:p>
                      <a:pPr algn="r" rtl="1" fontAlgn="ctr"/>
                      <a:r>
                        <a:rPr lang="he-IL" sz="1100" b="1" i="0" u="none" strike="noStrike" dirty="0">
                          <a:solidFill>
                            <a:srgbClr val="000000"/>
                          </a:solidFill>
                          <a:effectLst/>
                          <a:latin typeface="Segoe UI Light" panose="020B0502040204020203" pitchFamily="34" charset="0"/>
                        </a:rPr>
                        <a:t>חיזוק איכות המסגרות המפוקחות בהיבטים מבניים ותהליכיים</a:t>
                      </a:r>
                    </a:p>
                  </a:txBody>
                  <a:tcPr marL="0" marR="0" marT="0" marB="0" anchor="ctr"/>
                </a:tc>
                <a:tc>
                  <a:txBody>
                    <a:bodyPr/>
                    <a:lstStyle/>
                    <a:p>
                      <a:pPr algn="r" rtl="1" fontAlgn="t"/>
                      <a:r>
                        <a:rPr lang="he-IL" sz="1100" b="1" i="0" u="none" strike="noStrike">
                          <a:solidFill>
                            <a:srgbClr val="000000"/>
                          </a:solidFill>
                          <a:effectLst/>
                          <a:latin typeface="Segoe UI Light" panose="020B0502040204020203" pitchFamily="34" charset="0"/>
                        </a:rPr>
                        <a:t>הכשרות במעונות ובמשפחתונים</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בתהליך</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הקורס נפתח והמדריכות משתתפות</a:t>
                      </a:r>
                    </a:p>
                  </a:txBody>
                  <a:tcPr marL="0" marR="0" marT="0" marB="0"/>
                </a:tc>
                <a:extLst>
                  <a:ext uri="{0D108BD9-81ED-4DB2-BD59-A6C34878D82A}">
                    <a16:rowId xmlns:a16="http://schemas.microsoft.com/office/drawing/2014/main" val="3719023904"/>
                  </a:ext>
                </a:extLst>
              </a:tr>
              <a:tr h="370840">
                <a:tc>
                  <a:txBody>
                    <a:bodyPr/>
                    <a:lstStyle/>
                    <a:p>
                      <a:pPr algn="r" rtl="1" fontAlgn="ctr"/>
                      <a:r>
                        <a:rPr lang="he-IL" sz="1100" b="1" i="0" u="none" strike="noStrike">
                          <a:solidFill>
                            <a:srgbClr val="000000"/>
                          </a:solidFill>
                          <a:effectLst/>
                          <a:latin typeface="Segoe UI Light" panose="020B0502040204020203" pitchFamily="34" charset="0"/>
                        </a:rPr>
                        <a:t> </a:t>
                      </a:r>
                    </a:p>
                  </a:txBody>
                  <a:tcPr marL="0" marR="0" marT="0" marB="0" anchor="ctr"/>
                </a:tc>
                <a:tc>
                  <a:txBody>
                    <a:bodyPr/>
                    <a:lstStyle/>
                    <a:p>
                      <a:pPr algn="r" rtl="1" fontAlgn="t"/>
                      <a:r>
                        <a:rPr lang="he-IL" sz="1100" b="0" i="0" u="none" strike="noStrike">
                          <a:solidFill>
                            <a:srgbClr val="000000"/>
                          </a:solidFill>
                          <a:effectLst/>
                          <a:latin typeface="Segoe UI Light" panose="020B0502040204020203" pitchFamily="34" charset="0"/>
                        </a:rPr>
                        <a:t>יום חשיפה למנהלות</a:t>
                      </a:r>
                    </a:p>
                  </a:txBody>
                  <a:tcPr marL="0" marR="0" marT="0" marB="0"/>
                </a:tc>
                <a:tc>
                  <a:txBody>
                    <a:bodyPr/>
                    <a:lstStyle/>
                    <a:p>
                      <a:pPr algn="r" rtl="1" fontAlgn="t"/>
                      <a:r>
                        <a:rPr lang="he-IL" sz="1100" b="0" i="0" u="none" strike="noStrike">
                          <a:solidFill>
                            <a:srgbClr val="000000"/>
                          </a:solidFill>
                          <a:effectLst/>
                          <a:latin typeface="Segoe UI Light" panose="020B0502040204020203" pitchFamily="34" charset="0"/>
                        </a:rPr>
                        <a:t>הושלם</a:t>
                      </a:r>
                    </a:p>
                  </a:txBody>
                  <a:tcPr marL="0" marR="0" marT="0" marB="0"/>
                </a:tc>
                <a:tc>
                  <a:txBody>
                    <a:bodyPr/>
                    <a:lstStyle/>
                    <a:p>
                      <a:pPr algn="l" rtl="0" fontAlgn="t"/>
                      <a:r>
                        <a:rPr lang="he-IL" sz="1100" b="0" i="0" u="none" strike="noStrike">
                          <a:solidFill>
                            <a:srgbClr val="000000"/>
                          </a:solidFill>
                          <a:effectLst/>
                          <a:latin typeface="Segoe UI Light" panose="020B0502040204020203" pitchFamily="34" charset="0"/>
                        </a:rPr>
                        <a:t> </a:t>
                      </a:r>
                    </a:p>
                  </a:txBody>
                  <a:tcPr marL="0" marR="0" marT="0" marB="0"/>
                </a:tc>
                <a:extLst>
                  <a:ext uri="{0D108BD9-81ED-4DB2-BD59-A6C34878D82A}">
                    <a16:rowId xmlns:a16="http://schemas.microsoft.com/office/drawing/2014/main" val="92731840"/>
                  </a:ext>
                </a:extLst>
              </a:tr>
              <a:tr h="370840">
                <a:tc>
                  <a:txBody>
                    <a:bodyPr/>
                    <a:lstStyle/>
                    <a:p>
                      <a:pPr algn="r" rtl="1" fontAlgn="ctr"/>
                      <a:r>
                        <a:rPr lang="he-IL" sz="1100" b="1" i="0" u="none" strike="noStrike">
                          <a:solidFill>
                            <a:srgbClr val="000000"/>
                          </a:solidFill>
                          <a:effectLst/>
                          <a:latin typeface="Segoe UI Light" panose="020B0502040204020203" pitchFamily="34" charset="0"/>
                        </a:rPr>
                        <a:t> </a:t>
                      </a:r>
                    </a:p>
                  </a:txBody>
                  <a:tcPr marL="0" marR="0" marT="0" marB="0" anchor="ctr"/>
                </a:tc>
                <a:tc>
                  <a:txBody>
                    <a:bodyPr/>
                    <a:lstStyle/>
                    <a:p>
                      <a:pPr algn="r" rtl="1" fontAlgn="t"/>
                      <a:r>
                        <a:rPr lang="he-IL" sz="1100" b="0" i="0" u="none" strike="noStrike" dirty="0">
                          <a:solidFill>
                            <a:srgbClr val="000000"/>
                          </a:solidFill>
                          <a:effectLst/>
                          <a:latin typeface="Segoe UI Light" panose="020B0502040204020203" pitchFamily="34" charset="0"/>
                        </a:rPr>
                        <a:t>הכשרת משפחתונים</a:t>
                      </a:r>
                    </a:p>
                  </a:txBody>
                  <a:tcPr marL="0" marR="0" marT="0" marB="0"/>
                </a:tc>
                <a:tc>
                  <a:txBody>
                    <a:bodyPr/>
                    <a:lstStyle/>
                    <a:p>
                      <a:pPr algn="r" rtl="1" fontAlgn="t"/>
                      <a:r>
                        <a:rPr lang="he-IL" sz="1100" b="0" i="0" u="none" strike="noStrike">
                          <a:solidFill>
                            <a:srgbClr val="000000"/>
                          </a:solidFill>
                          <a:effectLst/>
                          <a:latin typeface="Segoe UI Light" panose="020B0502040204020203" pitchFamily="34" charset="0"/>
                        </a:rPr>
                        <a:t>בתהליך</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בהמתנה לסילבוס ולפתיחת הכשרה לאחר החגים</a:t>
                      </a:r>
                    </a:p>
                  </a:txBody>
                  <a:tcPr marL="0" marR="0" marT="0" marB="0"/>
                </a:tc>
                <a:extLst>
                  <a:ext uri="{0D108BD9-81ED-4DB2-BD59-A6C34878D82A}">
                    <a16:rowId xmlns:a16="http://schemas.microsoft.com/office/drawing/2014/main" val="1222836713"/>
                  </a:ext>
                </a:extLst>
              </a:tr>
              <a:tr h="370840">
                <a:tc>
                  <a:txBody>
                    <a:bodyPr/>
                    <a:lstStyle/>
                    <a:p>
                      <a:pPr algn="r" rtl="1" fontAlgn="ctr"/>
                      <a:r>
                        <a:rPr lang="he-IL" sz="1100" b="1" i="0" u="none" strike="noStrike" dirty="0">
                          <a:solidFill>
                            <a:srgbClr val="000000"/>
                          </a:solidFill>
                          <a:effectLst/>
                          <a:latin typeface="Segoe UI Light" panose="020B0502040204020203" pitchFamily="34" charset="0"/>
                        </a:rPr>
                        <a:t> </a:t>
                      </a:r>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גיוס מומחית </a:t>
                      </a:r>
                      <a:r>
                        <a:rPr lang="he-IL" sz="1100" b="1" i="0" u="none" strike="noStrike" dirty="0" smtClean="0">
                          <a:solidFill>
                            <a:srgbClr val="000000"/>
                          </a:solidFill>
                          <a:effectLst/>
                          <a:latin typeface="Segoe UI Light" panose="020B0502040204020203" pitchFamily="34" charset="0"/>
                        </a:rPr>
                        <a:t>ינקות - לאה</a:t>
                      </a:r>
                      <a:endParaRPr lang="he-IL" sz="1100" b="1" i="0" u="none" strike="noStrike" dirty="0">
                        <a:solidFill>
                          <a:srgbClr val="000000"/>
                        </a:solidFill>
                        <a:effectLst/>
                        <a:latin typeface="Segoe UI Light" panose="020B0502040204020203" pitchFamily="34" charset="0"/>
                      </a:endParaRPr>
                    </a:p>
                  </a:txBody>
                  <a:tcPr marL="0" marR="0" marT="0" marB="0"/>
                </a:tc>
                <a:tc>
                  <a:txBody>
                    <a:bodyPr/>
                    <a:lstStyle/>
                    <a:p>
                      <a:pPr algn="r" rtl="1" fontAlgn="t"/>
                      <a:r>
                        <a:rPr lang="he-IL" sz="1100" b="0" i="0" u="none" strike="noStrike">
                          <a:solidFill>
                            <a:srgbClr val="000000"/>
                          </a:solidFill>
                          <a:effectLst/>
                          <a:latin typeface="Segoe UI Light" panose="020B0502040204020203" pitchFamily="34" charset="0"/>
                        </a:rPr>
                        <a:t>הושלם</a:t>
                      </a:r>
                    </a:p>
                  </a:txBody>
                  <a:tcPr marL="0" marR="0" marT="0" marB="0"/>
                </a:tc>
                <a:tc>
                  <a:txBody>
                    <a:bodyPr/>
                    <a:lstStyle/>
                    <a:p>
                      <a:pPr algn="ctr" rtl="1" fontAlgn="t"/>
                      <a:r>
                        <a:rPr lang="he-IL" sz="1100" b="0" i="0" u="none" strike="noStrike" dirty="0" smtClean="0">
                          <a:solidFill>
                            <a:srgbClr val="000000"/>
                          </a:solidFill>
                          <a:effectLst/>
                          <a:latin typeface="Segoe UI Light" panose="020B0502040204020203" pitchFamily="34" charset="0"/>
                        </a:rPr>
                        <a:t> </a:t>
                      </a:r>
                      <a:r>
                        <a:rPr lang="he-IL" sz="1100" b="0" i="0" u="none" strike="noStrike" dirty="0">
                          <a:solidFill>
                            <a:srgbClr val="000000"/>
                          </a:solidFill>
                          <a:effectLst/>
                          <a:latin typeface="Segoe UI Light" panose="020B0502040204020203" pitchFamily="34" charset="0"/>
                        </a:rPr>
                        <a:t>נקלטו 2 מדריכות הורים :למגזר הכללי והחרדי. </a:t>
                      </a:r>
                    </a:p>
                  </a:txBody>
                  <a:tcPr marL="0" marR="0" marT="0" marB="0"/>
                </a:tc>
                <a:extLst>
                  <a:ext uri="{0D108BD9-81ED-4DB2-BD59-A6C34878D82A}">
                    <a16:rowId xmlns:a16="http://schemas.microsoft.com/office/drawing/2014/main" val="4291087054"/>
                  </a:ext>
                </a:extLst>
              </a:tr>
              <a:tr h="0">
                <a:tc>
                  <a:txBody>
                    <a:bodyPr/>
                    <a:lstStyle/>
                    <a:p>
                      <a:pPr algn="r" rtl="1" fontAlgn="ctr"/>
                      <a:endParaRPr lang="he-IL" sz="1100" b="1" i="0" u="none" strike="noStrike" dirty="0">
                        <a:solidFill>
                          <a:srgbClr val="000000"/>
                        </a:solidFill>
                        <a:effectLst/>
                        <a:latin typeface="Segoe UI Light" panose="020B0502040204020203" pitchFamily="34" charset="0"/>
                      </a:endParaRPr>
                    </a:p>
                  </a:txBody>
                  <a:tcPr marL="0" marR="0" marT="0" marB="0" anchor="ctr"/>
                </a:tc>
                <a:tc>
                  <a:txBody>
                    <a:bodyPr/>
                    <a:lstStyle/>
                    <a:p>
                      <a:pPr marL="0" marR="0" indent="0" algn="r" defTabSz="914400" rtl="1" eaLnBrk="1" fontAlgn="t" latinLnBrk="0" hangingPunct="1">
                        <a:lnSpc>
                          <a:spcPct val="100000"/>
                        </a:lnSpc>
                        <a:spcBef>
                          <a:spcPts val="0"/>
                        </a:spcBef>
                        <a:spcAft>
                          <a:spcPts val="0"/>
                        </a:spcAft>
                        <a:buClrTx/>
                        <a:buSzTx/>
                        <a:buFontTx/>
                        <a:buNone/>
                        <a:tabLst/>
                        <a:defRPr/>
                      </a:pPr>
                      <a:r>
                        <a:rPr lang="he-IL" sz="1100" b="1" i="0" u="none" strike="noStrike" dirty="0">
                          <a:solidFill>
                            <a:srgbClr val="000000"/>
                          </a:solidFill>
                          <a:effectLst/>
                          <a:latin typeface="Segoe UI Light" panose="020B0502040204020203" pitchFamily="34" charset="0"/>
                        </a:rPr>
                        <a:t> </a:t>
                      </a:r>
                      <a:r>
                        <a:rPr lang="he-IL" sz="1100" b="1" i="0" u="none" strike="noStrike" dirty="0" smtClean="0">
                          <a:solidFill>
                            <a:srgbClr val="000000"/>
                          </a:solidFill>
                          <a:effectLst/>
                          <a:latin typeface="Segoe UI Light" panose="020B0502040204020203" pitchFamily="34" charset="0"/>
                        </a:rPr>
                        <a:t>גיוס מומחית ינקות - עידית</a:t>
                      </a:r>
                    </a:p>
                    <a:p>
                      <a:pPr algn="r" rtl="1" fontAlgn="t"/>
                      <a:endParaRPr lang="he-IL" sz="1100" b="1" i="0" u="none" strike="noStrike" dirty="0">
                        <a:solidFill>
                          <a:srgbClr val="000000"/>
                        </a:solidFill>
                        <a:effectLst/>
                        <a:latin typeface="Segoe UI Light" panose="020B0502040204020203" pitchFamily="34" charset="0"/>
                      </a:endParaRP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הושלם</a:t>
                      </a:r>
                    </a:p>
                  </a:txBody>
                  <a:tcPr marL="0" marR="0" marT="0" marB="0"/>
                </a:tc>
                <a:tc>
                  <a:txBody>
                    <a:bodyPr/>
                    <a:lstStyle/>
                    <a:p>
                      <a:pPr rtl="1"/>
                      <a:r>
                        <a:rPr kumimoji="0" lang="he-IL" sz="1100" b="0" i="0" u="none" strike="noStrike" kern="1200" cap="none" spc="0" normalizeH="0" baseline="0" noProof="0" dirty="0" smtClean="0">
                          <a:ln>
                            <a:noFill/>
                          </a:ln>
                          <a:solidFill>
                            <a:srgbClr val="000000"/>
                          </a:solidFill>
                          <a:effectLst/>
                          <a:uLnTx/>
                          <a:uFillTx/>
                          <a:latin typeface="Segoe UI Light" panose="020B0502040204020203" pitchFamily="34" charset="0"/>
                          <a:ea typeface="+mn-ea"/>
                          <a:cs typeface="+mn-cs"/>
                        </a:rPr>
                        <a:t>עידית התפטרה מהתפקיד בסוף אוגוסט. כבר פורסם מכרז למציאת מחליפה </a:t>
                      </a:r>
                      <a:endParaRPr lang="he-IL"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971621676"/>
                  </a:ext>
                </a:extLst>
              </a:tr>
              <a:tr h="370840">
                <a:tc>
                  <a:txBody>
                    <a:bodyPr/>
                    <a:lstStyle/>
                    <a:p>
                      <a:pPr algn="r" rtl="1" fontAlgn="ctr"/>
                      <a:r>
                        <a:rPr lang="he-IL" sz="1100" b="1" i="0" u="none" strike="noStrike" dirty="0">
                          <a:solidFill>
                            <a:srgbClr val="000000"/>
                          </a:solidFill>
                          <a:effectLst/>
                          <a:latin typeface="Segoe UI Light" panose="020B0502040204020203" pitchFamily="34" charset="0"/>
                        </a:rPr>
                        <a:t> </a:t>
                      </a:r>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ימי עיון, העשרה והשתלמויות לפי תכניות העבודה היישוביות</a:t>
                      </a:r>
                    </a:p>
                  </a:txBody>
                  <a:tcPr marL="0" marR="0" marT="0" marB="0"/>
                </a:tc>
                <a:tc>
                  <a:txBody>
                    <a:bodyPr/>
                    <a:lstStyle/>
                    <a:p>
                      <a:pPr algn="r" rtl="1" fontAlgn="t"/>
                      <a:r>
                        <a:rPr lang="he-IL" sz="1100" b="0" i="0" u="none" strike="noStrike">
                          <a:solidFill>
                            <a:srgbClr val="000000"/>
                          </a:solidFill>
                          <a:effectLst/>
                          <a:latin typeface="Segoe UI Light" panose="020B0502040204020203" pitchFamily="34" charset="0"/>
                        </a:rPr>
                        <a:t>בתכנון</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מתוכננות 3 הרצאות ו4 סדנאות לכלל הצוותים בגילאי </a:t>
                      </a:r>
                      <a:r>
                        <a:rPr lang="he-IL" sz="1100" b="0" i="0" u="none" strike="noStrike" dirty="0" smtClean="0">
                          <a:solidFill>
                            <a:srgbClr val="000000"/>
                          </a:solidFill>
                          <a:effectLst/>
                          <a:latin typeface="Segoe UI Light" panose="020B0502040204020203" pitchFamily="34" charset="0"/>
                        </a:rPr>
                        <a:t>הינקות </a:t>
                      </a:r>
                      <a:r>
                        <a:rPr lang="he-IL" sz="1100" b="0" i="0" u="none" strike="noStrike" dirty="0">
                          <a:solidFill>
                            <a:srgbClr val="000000"/>
                          </a:solidFill>
                          <a:effectLst/>
                          <a:latin typeface="Segoe UI Light" panose="020B0502040204020203" pitchFamily="34" charset="0"/>
                        </a:rPr>
                        <a:t>בעיר- בחשיבה עם ליאת ושמרית</a:t>
                      </a:r>
                    </a:p>
                  </a:txBody>
                  <a:tcPr marL="0" marR="0" marT="0" marB="0"/>
                </a:tc>
                <a:extLst>
                  <a:ext uri="{0D108BD9-81ED-4DB2-BD59-A6C34878D82A}">
                    <a16:rowId xmlns:a16="http://schemas.microsoft.com/office/drawing/2014/main" val="2796947095"/>
                  </a:ext>
                </a:extLst>
              </a:tr>
              <a:tr h="370840">
                <a:tc>
                  <a:txBody>
                    <a:bodyPr/>
                    <a:lstStyle/>
                    <a:p>
                      <a:pPr algn="r" rtl="1" fontAlgn="ctr"/>
                      <a:r>
                        <a:rPr lang="he-IL" sz="1100" b="1" i="0" u="none" strike="noStrike">
                          <a:solidFill>
                            <a:srgbClr val="000000"/>
                          </a:solidFill>
                          <a:effectLst/>
                          <a:latin typeface="Segoe UI Light" panose="020B0502040204020203" pitchFamily="34" charset="0"/>
                        </a:rPr>
                        <a:t>חיזוק הקשרים מעון-רשות, מעון-הורים ומעון-מעון</a:t>
                      </a:r>
                    </a:p>
                  </a:txBody>
                  <a:tcPr marL="0" marR="0" marT="0" marB="0" anchor="ctr"/>
                </a:tc>
                <a:tc>
                  <a:txBody>
                    <a:bodyPr/>
                    <a:lstStyle/>
                    <a:p>
                      <a:pPr algn="r" rtl="1" fontAlgn="t"/>
                      <a:r>
                        <a:rPr lang="he-IL" sz="1100" b="1" i="0" u="none" strike="noStrike" dirty="0">
                          <a:solidFill>
                            <a:srgbClr val="000000"/>
                          </a:solidFill>
                          <a:effectLst/>
                          <a:latin typeface="Segoe UI Light" panose="020B0502040204020203" pitchFamily="34" charset="0"/>
                        </a:rPr>
                        <a:t>פגישות </a:t>
                      </a:r>
                      <a:r>
                        <a:rPr lang="he-IL" sz="1100" b="1" i="0" u="none" strike="noStrike" dirty="0" err="1">
                          <a:solidFill>
                            <a:srgbClr val="000000"/>
                          </a:solidFill>
                          <a:effectLst/>
                          <a:latin typeface="Segoe UI Light" panose="020B0502040204020203" pitchFamily="34" charset="0"/>
                        </a:rPr>
                        <a:t>עתדיות</a:t>
                      </a:r>
                      <a:r>
                        <a:rPr lang="he-IL" sz="1100" b="1" i="0" u="none" strike="noStrike" dirty="0">
                          <a:solidFill>
                            <a:srgbClr val="000000"/>
                          </a:solidFill>
                          <a:effectLst/>
                          <a:latin typeface="Segoe UI Light" panose="020B0502040204020203" pitchFamily="34" charset="0"/>
                        </a:rPr>
                        <a:t> בין צוותי המעונות לבין מומחה/</a:t>
                      </a:r>
                      <a:r>
                        <a:rPr lang="he-IL" sz="1100" b="1" i="0" u="none" strike="noStrike" dirty="0" err="1">
                          <a:solidFill>
                            <a:srgbClr val="000000"/>
                          </a:solidFill>
                          <a:effectLst/>
                          <a:latin typeface="Segoe UI Light" panose="020B0502040204020203" pitchFamily="34" charset="0"/>
                        </a:rPr>
                        <a:t>ית</a:t>
                      </a:r>
                      <a:r>
                        <a:rPr lang="he-IL" sz="1100" b="1" i="0" u="none" strike="noStrike" dirty="0">
                          <a:solidFill>
                            <a:srgbClr val="000000"/>
                          </a:solidFill>
                          <a:effectLst/>
                          <a:latin typeface="Segoe UI Light" panose="020B0502040204020203" pitchFamily="34" charset="0"/>
                        </a:rPr>
                        <a:t> גיל ינקות</a:t>
                      </a:r>
                    </a:p>
                  </a:txBody>
                  <a:tcPr marL="0" marR="0" marT="0" marB="0"/>
                </a:tc>
                <a:tc>
                  <a:txBody>
                    <a:bodyPr/>
                    <a:lstStyle/>
                    <a:p>
                      <a:pPr algn="r" rtl="1" fontAlgn="t"/>
                      <a:r>
                        <a:rPr lang="he-IL" sz="1100" b="0" i="0" u="none" strike="noStrike">
                          <a:solidFill>
                            <a:srgbClr val="000000"/>
                          </a:solidFill>
                          <a:effectLst/>
                          <a:latin typeface="Segoe UI Light" panose="020B0502040204020203" pitchFamily="34" charset="0"/>
                        </a:rPr>
                        <a:t>בתהליך</a:t>
                      </a:r>
                    </a:p>
                  </a:txBody>
                  <a:tcPr marL="0" marR="0" marT="0" marB="0"/>
                </a:tc>
                <a:tc>
                  <a:txBody>
                    <a:bodyPr/>
                    <a:lstStyle/>
                    <a:p>
                      <a:pPr algn="r" rtl="1" fontAlgn="t"/>
                      <a:r>
                        <a:rPr lang="he-IL" sz="1100" b="0" i="0" u="none" strike="noStrike">
                          <a:solidFill>
                            <a:srgbClr val="000000"/>
                          </a:solidFill>
                          <a:effectLst/>
                          <a:latin typeface="Segoe UI Light" panose="020B0502040204020203" pitchFamily="34" charset="0"/>
                        </a:rPr>
                        <a:t>עם פתיחת שנת הלימודים הקשר בין צוות המיזם למסגרות יתחזק ויוצעו תהליכים בתוך המסגרת וגם במרכז לגיל הרך </a:t>
                      </a:r>
                    </a:p>
                  </a:txBody>
                  <a:tcPr marL="0" marR="0" marT="0" marB="0"/>
                </a:tc>
                <a:extLst>
                  <a:ext uri="{0D108BD9-81ED-4DB2-BD59-A6C34878D82A}">
                    <a16:rowId xmlns:a16="http://schemas.microsoft.com/office/drawing/2014/main" val="2673772806"/>
                  </a:ext>
                </a:extLst>
              </a:tr>
              <a:tr h="370840">
                <a:tc>
                  <a:txBody>
                    <a:bodyPr/>
                    <a:lstStyle/>
                    <a:p>
                      <a:pPr algn="r" rtl="1" fontAlgn="ctr"/>
                      <a:r>
                        <a:rPr lang="he-IL" sz="1100" b="1" i="0" u="none" strike="noStrike">
                          <a:solidFill>
                            <a:srgbClr val="000000"/>
                          </a:solidFill>
                          <a:effectLst/>
                          <a:latin typeface="Segoe UI Light" panose="020B0502040204020203" pitchFamily="34" charset="0"/>
                        </a:rPr>
                        <a:t> </a:t>
                      </a:r>
                    </a:p>
                  </a:txBody>
                  <a:tcPr marL="0" marR="0" marT="0" marB="0" anchor="ctr"/>
                </a:tc>
                <a:tc>
                  <a:txBody>
                    <a:bodyPr/>
                    <a:lstStyle/>
                    <a:p>
                      <a:pPr algn="r" rtl="1" fontAlgn="t"/>
                      <a:r>
                        <a:rPr lang="he-IL" sz="1100" b="1" i="0" u="none" strike="noStrike">
                          <a:solidFill>
                            <a:srgbClr val="000000"/>
                          </a:solidFill>
                          <a:effectLst/>
                          <a:latin typeface="Segoe UI Light" panose="020B0502040204020203" pitchFamily="34" charset="0"/>
                        </a:rPr>
                        <a:t>פורום מנהלות מעון</a:t>
                      </a:r>
                    </a:p>
                  </a:txBody>
                  <a:tcPr marL="0" marR="0" marT="0" marB="0"/>
                </a:tc>
                <a:tc>
                  <a:txBody>
                    <a:bodyPr/>
                    <a:lstStyle/>
                    <a:p>
                      <a:pPr algn="r" rtl="1" fontAlgn="t"/>
                      <a:r>
                        <a:rPr lang="he-IL" sz="1100" b="0" i="0" u="none" strike="noStrike">
                          <a:solidFill>
                            <a:srgbClr val="000000"/>
                          </a:solidFill>
                          <a:effectLst/>
                          <a:latin typeface="Segoe UI Light" panose="020B0502040204020203" pitchFamily="34" charset="0"/>
                        </a:rPr>
                        <a:t>הושלם</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מתקיים כבר שנה רביעית, כולן משתפות פעולה ומשתתפות לרוב. מאז כניסת המיזם הקשר התהדק. מפגש אחד בוטל בגלל יום העיון שהיה ביוני.</a:t>
                      </a:r>
                    </a:p>
                  </a:txBody>
                  <a:tcPr marL="0" marR="0" marT="0" marB="0"/>
                </a:tc>
                <a:extLst>
                  <a:ext uri="{0D108BD9-81ED-4DB2-BD59-A6C34878D82A}">
                    <a16:rowId xmlns:a16="http://schemas.microsoft.com/office/drawing/2014/main" val="1011020168"/>
                  </a:ext>
                </a:extLst>
              </a:tr>
              <a:tr h="370840">
                <a:tc>
                  <a:txBody>
                    <a:bodyPr/>
                    <a:lstStyle/>
                    <a:p>
                      <a:pPr algn="r" rtl="1" fontAlgn="ctr"/>
                      <a:r>
                        <a:rPr lang="he-IL" sz="1100" b="1" i="0" u="none" strike="noStrike">
                          <a:solidFill>
                            <a:srgbClr val="000000"/>
                          </a:solidFill>
                          <a:effectLst/>
                          <a:latin typeface="Segoe UI Light" panose="020B0502040204020203" pitchFamily="34" charset="0"/>
                        </a:rPr>
                        <a:t> </a:t>
                      </a:r>
                    </a:p>
                  </a:txBody>
                  <a:tcPr marL="0" marR="0" marT="0" marB="0" anchor="ctr"/>
                </a:tc>
                <a:tc>
                  <a:txBody>
                    <a:bodyPr/>
                    <a:lstStyle/>
                    <a:p>
                      <a:pPr algn="r" rtl="1" fontAlgn="t"/>
                      <a:r>
                        <a:rPr lang="he-IL" sz="1100" b="1" i="0" u="none" strike="noStrike">
                          <a:solidFill>
                            <a:srgbClr val="000000"/>
                          </a:solidFill>
                          <a:effectLst/>
                          <a:latin typeface="Segoe UI Light" panose="020B0502040204020203" pitchFamily="34" charset="0"/>
                        </a:rPr>
                        <a:t>קיום מנגנוני תקשורת מוסדרים בין הורים לצוותי המעונות</a:t>
                      </a:r>
                    </a:p>
                  </a:txBody>
                  <a:tcPr marL="0" marR="0" marT="0" marB="0"/>
                </a:tc>
                <a:tc>
                  <a:txBody>
                    <a:bodyPr/>
                    <a:lstStyle/>
                    <a:p>
                      <a:pPr algn="r" rtl="1" fontAlgn="t"/>
                      <a:r>
                        <a:rPr lang="he-IL" sz="1100" b="0" i="0" u="none" strike="noStrike">
                          <a:solidFill>
                            <a:srgbClr val="000000"/>
                          </a:solidFill>
                          <a:effectLst/>
                          <a:latin typeface="Segoe UI Light" panose="020B0502040204020203" pitchFamily="34" charset="0"/>
                        </a:rPr>
                        <a:t>בתכנון</a:t>
                      </a:r>
                    </a:p>
                  </a:txBody>
                  <a:tcPr marL="0" marR="0" marT="0" marB="0"/>
                </a:tc>
                <a:tc>
                  <a:txBody>
                    <a:bodyPr/>
                    <a:lstStyle/>
                    <a:p>
                      <a:pPr algn="ctr" rtl="0" fontAlgn="t"/>
                      <a:r>
                        <a:rPr lang="he-IL" sz="1100" b="0" i="0" u="none" strike="noStrike">
                          <a:solidFill>
                            <a:srgbClr val="000000"/>
                          </a:solidFill>
                          <a:effectLst/>
                          <a:latin typeface="Segoe UI Light" panose="020B0502040204020203" pitchFamily="34" charset="0"/>
                        </a:rPr>
                        <a:t> </a:t>
                      </a:r>
                    </a:p>
                  </a:txBody>
                  <a:tcPr marL="0" marR="0" marT="0" marB="0"/>
                </a:tc>
                <a:extLst>
                  <a:ext uri="{0D108BD9-81ED-4DB2-BD59-A6C34878D82A}">
                    <a16:rowId xmlns:a16="http://schemas.microsoft.com/office/drawing/2014/main" val="3496676457"/>
                  </a:ext>
                </a:extLst>
              </a:tr>
              <a:tr h="370840">
                <a:tc>
                  <a:txBody>
                    <a:bodyPr/>
                    <a:lstStyle/>
                    <a:p>
                      <a:pPr algn="r" rtl="1" fontAlgn="ctr"/>
                      <a:r>
                        <a:rPr lang="he-IL" sz="1100" b="1" i="0" u="none" strike="noStrike">
                          <a:solidFill>
                            <a:srgbClr val="000000"/>
                          </a:solidFill>
                          <a:effectLst/>
                          <a:latin typeface="Segoe UI Light" panose="020B0502040204020203" pitchFamily="34" charset="0"/>
                        </a:rPr>
                        <a:t>חיבור מנהלות  מסגרות פרטיות לרשות</a:t>
                      </a:r>
                    </a:p>
                  </a:txBody>
                  <a:tcPr marL="0" marR="0" marT="0" marB="0" anchor="ctr"/>
                </a:tc>
                <a:tc>
                  <a:txBody>
                    <a:bodyPr/>
                    <a:lstStyle/>
                    <a:p>
                      <a:pPr algn="r" rtl="1" fontAlgn="t"/>
                      <a:r>
                        <a:rPr lang="he-IL" sz="1100" b="1" i="0" u="none" strike="noStrike">
                          <a:solidFill>
                            <a:srgbClr val="000000"/>
                          </a:solidFill>
                          <a:effectLst/>
                          <a:latin typeface="Segoe UI Light" panose="020B0502040204020203" pitchFamily="34" charset="0"/>
                        </a:rPr>
                        <a:t>מיפוי מסגרות פרטיות ברשות</a:t>
                      </a:r>
                    </a:p>
                  </a:txBody>
                  <a:tcPr marL="0" marR="0" marT="0" marB="0"/>
                </a:tc>
                <a:tc>
                  <a:txBody>
                    <a:bodyPr/>
                    <a:lstStyle/>
                    <a:p>
                      <a:pPr algn="r" rtl="1" fontAlgn="t"/>
                      <a:r>
                        <a:rPr lang="he-IL" sz="1100" b="0" i="0" u="none" strike="noStrike">
                          <a:solidFill>
                            <a:srgbClr val="000000"/>
                          </a:solidFill>
                          <a:effectLst/>
                          <a:latin typeface="Segoe UI Light" panose="020B0502040204020203" pitchFamily="34" charset="0"/>
                        </a:rPr>
                        <a:t>בתהליך</a:t>
                      </a:r>
                    </a:p>
                  </a:txBody>
                  <a:tcPr marL="0" marR="0" marT="0" marB="0"/>
                </a:tc>
                <a:tc>
                  <a:txBody>
                    <a:bodyPr/>
                    <a:lstStyle/>
                    <a:p>
                      <a:pPr algn="r" rtl="0" fontAlgn="ctr"/>
                      <a:r>
                        <a:rPr lang="he-IL" sz="1100" b="0" i="0" u="none" strike="noStrike">
                          <a:solidFill>
                            <a:srgbClr val="000000"/>
                          </a:solidFill>
                          <a:effectLst/>
                          <a:latin typeface="Segoe UI Light" panose="020B0502040204020203" pitchFamily="34" charset="0"/>
                        </a:rPr>
                        <a:t> </a:t>
                      </a:r>
                    </a:p>
                  </a:txBody>
                  <a:tcPr marL="0" marR="0" marT="0" marB="0" anchor="ctr"/>
                </a:tc>
                <a:extLst>
                  <a:ext uri="{0D108BD9-81ED-4DB2-BD59-A6C34878D82A}">
                    <a16:rowId xmlns:a16="http://schemas.microsoft.com/office/drawing/2014/main" val="437753887"/>
                  </a:ext>
                </a:extLst>
              </a:tr>
              <a:tr h="370840">
                <a:tc>
                  <a:txBody>
                    <a:bodyPr/>
                    <a:lstStyle/>
                    <a:p>
                      <a:pPr algn="just" rtl="1" fontAlgn="t"/>
                      <a:r>
                        <a:rPr lang="he-IL" sz="1100" b="1" i="0" u="none" strike="noStrike">
                          <a:solidFill>
                            <a:srgbClr val="000000"/>
                          </a:solidFill>
                          <a:effectLst/>
                          <a:latin typeface="Segoe UI Light" panose="020B0502040204020203" pitchFamily="34" charset="0"/>
                        </a:rPr>
                        <a:t> </a:t>
                      </a:r>
                    </a:p>
                  </a:txBody>
                  <a:tcPr marL="0" marR="0" marT="0" marB="0"/>
                </a:tc>
                <a:tc>
                  <a:txBody>
                    <a:bodyPr/>
                    <a:lstStyle/>
                    <a:p>
                      <a:pPr algn="r" rtl="1" fontAlgn="t"/>
                      <a:r>
                        <a:rPr lang="he-IL" sz="1100" b="1" i="0" u="none" strike="noStrike">
                          <a:solidFill>
                            <a:srgbClr val="000000"/>
                          </a:solidFill>
                          <a:effectLst/>
                          <a:latin typeface="Segoe UI Light" panose="020B0502040204020203" pitchFamily="34" charset="0"/>
                        </a:rPr>
                        <a:t>פורום מסגרות פרטיות</a:t>
                      </a:r>
                    </a:p>
                  </a:txBody>
                  <a:tcPr marL="0" marR="0" marT="0" marB="0"/>
                </a:tc>
                <a:tc>
                  <a:txBody>
                    <a:bodyPr/>
                    <a:lstStyle/>
                    <a:p>
                      <a:pPr algn="r" rtl="1" fontAlgn="t"/>
                      <a:r>
                        <a:rPr lang="he-IL" sz="1100" b="0" i="0" u="none" strike="noStrike">
                          <a:solidFill>
                            <a:srgbClr val="000000"/>
                          </a:solidFill>
                          <a:effectLst/>
                          <a:latin typeface="Segoe UI Light" panose="020B0502040204020203" pitchFamily="34" charset="0"/>
                        </a:rPr>
                        <a:t>בתכנון</a:t>
                      </a:r>
                    </a:p>
                  </a:txBody>
                  <a:tcPr marL="0" marR="0" marT="0" marB="0"/>
                </a:tc>
                <a:tc>
                  <a:txBody>
                    <a:bodyPr/>
                    <a:lstStyle/>
                    <a:p>
                      <a:pPr algn="r" rtl="1" fontAlgn="ctr"/>
                      <a:r>
                        <a:rPr lang="he-IL" sz="1100" b="0" i="0" u="none" strike="noStrike">
                          <a:solidFill>
                            <a:srgbClr val="000000"/>
                          </a:solidFill>
                          <a:effectLst/>
                          <a:latin typeface="Segoe UI Light" panose="020B0502040204020203" pitchFamily="34" charset="0"/>
                        </a:rPr>
                        <a:t>עם הרחבת המיפוי ויצירת הקשר עם המסגרות הפרטיות יתחיל תהליך גיוס מנהלות לפורום.</a:t>
                      </a:r>
                    </a:p>
                  </a:txBody>
                  <a:tcPr marL="0" marR="0" marT="0" marB="0" anchor="ctr"/>
                </a:tc>
                <a:extLst>
                  <a:ext uri="{0D108BD9-81ED-4DB2-BD59-A6C34878D82A}">
                    <a16:rowId xmlns:a16="http://schemas.microsoft.com/office/drawing/2014/main" val="676707775"/>
                  </a:ext>
                </a:extLst>
              </a:tr>
              <a:tr h="370840">
                <a:tc>
                  <a:txBody>
                    <a:bodyPr/>
                    <a:lstStyle/>
                    <a:p>
                      <a:pPr algn="just" rtl="1" fontAlgn="t"/>
                      <a:r>
                        <a:rPr lang="he-IL" sz="1100" b="1" i="0" u="none" strike="noStrike">
                          <a:solidFill>
                            <a:srgbClr val="000000"/>
                          </a:solidFill>
                          <a:effectLst/>
                          <a:latin typeface="Segoe UI Light" panose="020B0502040204020203" pitchFamily="34" charset="0"/>
                        </a:rPr>
                        <a:t> </a:t>
                      </a:r>
                    </a:p>
                  </a:txBody>
                  <a:tcPr marL="0" marR="0" marT="0" marB="0"/>
                </a:tc>
                <a:tc>
                  <a:txBody>
                    <a:bodyPr/>
                    <a:lstStyle/>
                    <a:p>
                      <a:pPr algn="r" rtl="1" fontAlgn="t"/>
                      <a:r>
                        <a:rPr lang="he-IL" sz="1100" b="1" i="0" u="none" strike="noStrike" dirty="0">
                          <a:solidFill>
                            <a:srgbClr val="000000"/>
                          </a:solidFill>
                          <a:effectLst/>
                          <a:latin typeface="Segoe UI Light" panose="020B0502040204020203" pitchFamily="34" charset="0"/>
                        </a:rPr>
                        <a:t>רישוי מסגרות פרטיות</a:t>
                      </a:r>
                    </a:p>
                  </a:txBody>
                  <a:tcPr marL="0" marR="0" marT="0" marB="0"/>
                </a:tc>
                <a:tc>
                  <a:txBody>
                    <a:bodyPr/>
                    <a:lstStyle/>
                    <a:p>
                      <a:pPr algn="r" rtl="1" fontAlgn="t"/>
                      <a:r>
                        <a:rPr lang="he-IL" sz="1100" b="0" i="0" u="none" strike="noStrike" dirty="0">
                          <a:solidFill>
                            <a:srgbClr val="000000"/>
                          </a:solidFill>
                          <a:effectLst/>
                          <a:latin typeface="Segoe UI Light" panose="020B0502040204020203" pitchFamily="34" charset="0"/>
                        </a:rPr>
                        <a:t>בתכנון</a:t>
                      </a:r>
                    </a:p>
                  </a:txBody>
                  <a:tcPr marL="0" marR="0" marT="0" marB="0"/>
                </a:tc>
                <a:tc>
                  <a:txBody>
                    <a:bodyPr/>
                    <a:lstStyle/>
                    <a:p>
                      <a:pPr algn="r" rtl="1" fontAlgn="ctr"/>
                      <a:r>
                        <a:rPr lang="he-IL" sz="1100" b="0" i="0" u="none" strike="noStrike" dirty="0">
                          <a:solidFill>
                            <a:srgbClr val="000000"/>
                          </a:solidFill>
                          <a:effectLst/>
                          <a:latin typeface="Segoe UI Light" panose="020B0502040204020203" pitchFamily="34" charset="0"/>
                        </a:rPr>
                        <a:t>עם הרחבת המיפוי ויצירת הקשר עם המסגרות הפרטיות יתחיל תהליך גיוס מנהלות לנושא.</a:t>
                      </a:r>
                    </a:p>
                  </a:txBody>
                  <a:tcPr marL="0" marR="0" marT="0" marB="0" anchor="ctr"/>
                </a:tc>
                <a:extLst>
                  <a:ext uri="{0D108BD9-81ED-4DB2-BD59-A6C34878D82A}">
                    <a16:rowId xmlns:a16="http://schemas.microsoft.com/office/drawing/2014/main" val="3547428623"/>
                  </a:ext>
                </a:extLst>
              </a:tr>
            </a:tbl>
          </a:graphicData>
        </a:graphic>
      </p:graphicFrame>
    </p:spTree>
    <p:extLst>
      <p:ext uri="{BB962C8B-B14F-4D97-AF65-F5344CB8AC3E}">
        <p14:creationId xmlns:p14="http://schemas.microsoft.com/office/powerpoint/2010/main" val="539449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מסמך" ma:contentTypeID="0x0101001E413F8FFD259747935FA183B018FBB1" ma:contentTypeVersion="9" ma:contentTypeDescription="צור מסמך חדש." ma:contentTypeScope="" ma:versionID="772bc5fbf6eff4c18393d52015b8d410">
  <xsd:schema xmlns:xsd="http://www.w3.org/2001/XMLSchema" xmlns:xs="http://www.w3.org/2001/XMLSchema" xmlns:p="http://schemas.microsoft.com/office/2006/metadata/properties" xmlns:ns2="7b666151-437b-4ee0-874d-1f2a824b8fe9" xmlns:ns3="0f1a94be-c190-4a0f-a5ae-227d50b4459b" targetNamespace="http://schemas.microsoft.com/office/2006/metadata/properties" ma:root="true" ma:fieldsID="f6a3d2a60694254bd1582bfef5f3165a" ns2:_="" ns3:_="">
    <xsd:import namespace="7b666151-437b-4ee0-874d-1f2a824b8fe9"/>
    <xsd:import namespace="0f1a94be-c190-4a0f-a5ae-227d50b445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666151-437b-4ee0-874d-1f2a824b8f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1a94be-c190-4a0f-a5ae-227d50b4459b"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6BD72-1EF4-47CA-8DF0-49C9BFEEB430}">
  <ds:schemaRefs>
    <ds:schemaRef ds:uri="http://schemas.openxmlformats.org/package/2006/metadata/core-properties"/>
    <ds:schemaRef ds:uri="http://purl.org/dc/elements/1.1/"/>
    <ds:schemaRef ds:uri="http://schemas.microsoft.com/office/2006/metadata/properties"/>
    <ds:schemaRef ds:uri="7b666151-437b-4ee0-874d-1f2a824b8fe9"/>
    <ds:schemaRef ds:uri="http://purl.org/dc/terms/"/>
    <ds:schemaRef ds:uri="http://schemas.microsoft.com/office/2006/documentManagement/types"/>
    <ds:schemaRef ds:uri="http://purl.org/dc/dcmitype/"/>
    <ds:schemaRef ds:uri="http://schemas.microsoft.com/office/infopath/2007/PartnerControls"/>
    <ds:schemaRef ds:uri="0f1a94be-c190-4a0f-a5ae-227d50b4459b"/>
    <ds:schemaRef ds:uri="http://www.w3.org/XML/1998/namespace"/>
  </ds:schemaRefs>
</ds:datastoreItem>
</file>

<file path=customXml/itemProps2.xml><?xml version="1.0" encoding="utf-8"?>
<ds:datastoreItem xmlns:ds="http://schemas.openxmlformats.org/officeDocument/2006/customXml" ds:itemID="{599C73E9-8E87-4860-BFFA-B227D95EC93A}">
  <ds:schemaRefs>
    <ds:schemaRef ds:uri="http://schemas.microsoft.com/sharepoint/v3/contenttype/forms"/>
  </ds:schemaRefs>
</ds:datastoreItem>
</file>

<file path=customXml/itemProps3.xml><?xml version="1.0" encoding="utf-8"?>
<ds:datastoreItem xmlns:ds="http://schemas.openxmlformats.org/officeDocument/2006/customXml" ds:itemID="{C3F32D9E-FD23-4CD1-97D7-D166FC3C9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666151-437b-4ee0-874d-1f2a824b8fe9"/>
    <ds:schemaRef ds:uri="0f1a94be-c190-4a0f-a5ae-227d50b445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194</TotalTime>
  <Words>1495</Words>
  <Application>Microsoft Office PowerPoint</Application>
  <PresentationFormat>מסך רחב</PresentationFormat>
  <Paragraphs>274</Paragraphs>
  <Slides>14</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14</vt:i4>
      </vt:variant>
    </vt:vector>
  </HeadingPairs>
  <TitlesOfParts>
    <vt:vector size="23" baseType="lpstr">
      <vt:lpstr>Arial</vt:lpstr>
      <vt:lpstr>Calibri</vt:lpstr>
      <vt:lpstr>Calibri Light</vt:lpstr>
      <vt:lpstr>Guttman Yad-Brush</vt:lpstr>
      <vt:lpstr>Segoe UI</vt:lpstr>
      <vt:lpstr>Segoe UI Light</vt:lpstr>
      <vt:lpstr>Times New Roman</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Ronit Hargas</dc:creator>
  <cp:lastModifiedBy>Shimrit Biton Semo</cp:lastModifiedBy>
  <cp:revision>40</cp:revision>
  <dcterms:created xsi:type="dcterms:W3CDTF">2019-04-07T09:28:15Z</dcterms:created>
  <dcterms:modified xsi:type="dcterms:W3CDTF">2019-09-08T15:14:19Z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0x0101001E413F8FFD259747935FA183B018FBB1</vt:lpwstr>
  </property>
  <property fmtid="{D5CDD505-2E9C-101B-9397-08002B2CF9AE}" pid="3" name="_dlc_DocIdItemGuid">
    <vt:lpwstr>ddb63cf5-2662-4461-b0f5-d337aa7fb2d0</vt:lpwstr>
  </property>
</Properties>
</file>