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8" r:id="rId6"/>
    <p:sldId id="265" r:id="rId7"/>
    <p:sldId id="260" r:id="rId8"/>
    <p:sldId id="262" r:id="rId9"/>
    <p:sldId id="263" r:id="rId10"/>
    <p:sldId id="264" r:id="rId11"/>
    <p:sldId id="261" r:id="rId12"/>
    <p:sldId id="266" r:id="rId13"/>
    <p:sldId id="259" r:id="rId1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CB33"/>
    <a:srgbClr val="256291"/>
    <a:srgbClr val="0088CC"/>
    <a:srgbClr val="57AAAE"/>
    <a:srgbClr val="CFF8D6"/>
    <a:srgbClr val="777777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58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085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373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594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083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85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67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084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74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6626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71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AC90-9C05-46CF-A7A3-018F3C965B06}" type="datetimeFigureOut">
              <a:rPr lang="he-IL" smtClean="0"/>
              <a:t>ח'/אלול/תשע"ט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0DB5-132B-4817-B8E3-D15939C3BB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48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3486" y="4749710"/>
            <a:ext cx="50945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 smtClean="0">
                <a:solidFill>
                  <a:srgbClr val="0088CC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דו"ח סטטוס שנה א – </a:t>
            </a:r>
          </a:p>
          <a:p>
            <a:endParaRPr lang="he-IL" sz="3600" dirty="0" smtClean="0">
              <a:solidFill>
                <a:srgbClr val="0088CC"/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921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מחבר ישר 4"/>
          <p:cNvCxnSpPr/>
          <p:nvPr/>
        </p:nvCxnSpPr>
        <p:spPr>
          <a:xfrm>
            <a:off x="10163403" y="599696"/>
            <a:ext cx="1" cy="5542383"/>
          </a:xfrm>
          <a:prstGeom prst="line">
            <a:avLst/>
          </a:prstGeom>
          <a:ln w="38100">
            <a:solidFill>
              <a:srgbClr val="256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84972" y="784833"/>
            <a:ext cx="7611379" cy="186204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1500" dirty="0" smtClean="0">
                <a:solidFill>
                  <a:srgbClr val="0088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עיריית תמרה </a:t>
            </a:r>
            <a:endParaRPr lang="he-IL" sz="11500" dirty="0">
              <a:solidFill>
                <a:srgbClr val="0088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9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17706" y="599696"/>
            <a:ext cx="13887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סיכום שנתי</a:t>
            </a:r>
            <a:endParaRPr lang="he-IL" sz="3600" b="1" dirty="0">
              <a:solidFill>
                <a:srgbClr val="25629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10163403" y="599696"/>
            <a:ext cx="1" cy="5542383"/>
          </a:xfrm>
          <a:prstGeom prst="line">
            <a:avLst/>
          </a:prstGeom>
          <a:ln w="38100">
            <a:solidFill>
              <a:srgbClr val="2562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2450" y="117693"/>
            <a:ext cx="9940954" cy="72943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מיזם לידה עד 3 יצר סטטוס חדש בישוב תמרה , עולם ומלואו של עשייה מקצועית ,שתוף פעולה  פורה בין כל בעלי העניין במערך הינקות .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לאור ההיענות המיוחדת והשינוי המהותי שיצרה הפעילות בישוב , אנו מצפים לשינוי במוכנות הילד ,והוריו לגני 3-4 ולבית הספר היסודי , דבר זה נוצר כתוצאה לפעילות הענפה שבוצעה בשנתו הראשונה של המיזם.</a:t>
            </a:r>
          </a:p>
          <a:p>
            <a:pPr>
              <a:lnSpc>
                <a:spcPct val="150000"/>
              </a:lnSpc>
            </a:pPr>
            <a:r>
              <a:rPr lang="he-IL" sz="24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עיקר הדברים שהתבצעו כדלקמן: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יצירת שפה אחידה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קליטת מומחית ינקות והתחלת ביסוס מקומה בעבודה עם אנשי המקצוע וההורים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שיתוף פעולה פורה בין כל בעלי התפקידים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מפגשי הפרייה הדדית לכל המסגרות הפועלות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כתובת אחידה לכלל המסגרות, כולל מסגרות פרטיות- איתור, מציאה ומתן מענה.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אנחנו עדיין בשנתו הראשונה של המיזם והצפי שלנו שהשפה האחידה תלך ותתהדק בעתיד וגם התוצאות יניבו פרות על מערכת החינוך ועל החברה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הישובית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בכלל.</a:t>
            </a:r>
          </a:p>
        </p:txBody>
      </p:sp>
    </p:spTree>
    <p:extLst>
      <p:ext uri="{BB962C8B-B14F-4D97-AF65-F5344CB8AC3E}">
        <p14:creationId xmlns:p14="http://schemas.microsoft.com/office/powerpoint/2010/main" val="284817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5323" y="0"/>
            <a:ext cx="2362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הרשות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14258"/>
              </p:ext>
            </p:extLst>
          </p:nvPr>
        </p:nvGraphicFramePr>
        <p:xfrm>
          <a:off x="75500" y="536897"/>
          <a:ext cx="11660698" cy="68724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1413">
                  <a:extLst>
                    <a:ext uri="{9D8B030D-6E8A-4147-A177-3AD203B41FA5}">
                      <a16:colId xmlns:a16="http://schemas.microsoft.com/office/drawing/2014/main" val="909781991"/>
                    </a:ext>
                  </a:extLst>
                </a:gridCol>
                <a:gridCol w="4404220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1845578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439487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6627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תוצאה שנה א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255080">
                <a:tc rowSpan="6"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הטמעת תפיסה, שפה ותורת עבודה הקושרת בין הורים, מחנכות-מטפלות ונשות מקצוע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ctr">
                        <a:lnSpc>
                          <a:spcPts val="1500"/>
                        </a:lnSpc>
                      </a:pP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הכשרות למנהלות הגיל הרך </a:t>
                      </a:r>
                      <a:r>
                        <a:rPr lang="he-I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הרשותיות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ללא היעדרות כל השנה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  <a:tr h="2550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>
                        <a:lnSpc>
                          <a:spcPts val="1500"/>
                        </a:lnSpc>
                      </a:pP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גיוס מומחה/</a:t>
                      </a:r>
                      <a:r>
                        <a:rPr lang="he-I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ית</a:t>
                      </a: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גיל ינקות </a:t>
                      </a:r>
                      <a:r>
                        <a:rPr lang="he-IL" sz="1100" b="1" i="0" u="none" strike="noStrike" dirty="0">
                          <a:solidFill>
                            <a:srgbClr val="ED7D31"/>
                          </a:solidFill>
                          <a:effectLst/>
                          <a:latin typeface="Segoe UI Light"/>
                        </a:rPr>
                        <a:t>(תקציב בתקציב הורים)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r>
                        <a:rPr lang="he-I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עיכוב בקליטת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רג'דה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לאור תהליכי חשיבה עם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השפ"ח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הארצי ומנהל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השפ"ח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להסכמה על אחוזי משרה והגדרת תפקיד וחלוקתו בין היותה פסיכולוגית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בשפח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למומחית ינקות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1087054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>
                        <a:lnSpc>
                          <a:spcPts val="1500"/>
                        </a:lnSpc>
                      </a:pP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קיום מפגשים קבועים של ועדת הגיל הרך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21676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>
                        <a:lnSpc>
                          <a:spcPts val="1500"/>
                        </a:lnSpc>
                      </a:pP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יצירת מנגנוני עירוב הורים בקבלת החלטות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47095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>
                        <a:lnSpc>
                          <a:spcPts val="1500"/>
                        </a:lnSpc>
                      </a:pP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ביסוס היכרות וקשר בין אנשי המקצוע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72806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>
                        <a:lnSpc>
                          <a:spcPts val="1500"/>
                        </a:lnSpc>
                      </a:pP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מבנה ארגוני - הגדרה והסכמה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20168"/>
                  </a:ext>
                </a:extLst>
              </a:tr>
              <a:tr h="324538">
                <a:tc rowSpan="3"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חיזוק מערך השירותים והמענים ודיוקם בהתאם לצורך היישובי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מיפוי כלל המענים לגיל הרך ביישוב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r>
                        <a:rPr lang="he-IL" sz="1100" dirty="0" smtClean="0">
                          <a:latin typeface="Segoe UI" panose="020B0502040204020203" pitchFamily="34" charset="0"/>
                          <a:cs typeface="+mn-cs"/>
                        </a:rPr>
                        <a:t>השנה לא היה קושי באיסוף המידע לאור הבסיס הטוב משנה קודמת וכולם יודעים את המטרות</a:t>
                      </a:r>
                      <a:endParaRPr lang="he-IL" sz="1100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76457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פיתוח תכנית עבודה ברמת המענים והשירותים להורים ויישומה בפועל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53887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אמצעי לריכוז </a:t>
                      </a:r>
                      <a:r>
                        <a:rPr lang="he-I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והנגשת</a:t>
                      </a: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מידע עבור הורים ונשות/אנשי מקצוע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בתכנון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תקציב זה טרם נוצל- נעשית חשיבה מעמיקה לטובת העניין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6707775"/>
                  </a:ext>
                </a:extLst>
              </a:tr>
              <a:tr h="324538">
                <a:tc rowSpan="8"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הגדלת התמיכה </a:t>
                      </a:r>
                      <a:r>
                        <a:rPr lang="he-I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הרשותית</a:t>
                      </a: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בכלל המסגרות לגיל הינקות ביישוב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יצירת פורום מנהלות מעונות ומפגשים קבועים </a:t>
                      </a:r>
                      <a:r>
                        <a:rPr lang="he-IL" sz="1100" b="1" i="0" u="none" strike="noStrike" dirty="0">
                          <a:solidFill>
                            <a:srgbClr val="ED7D31"/>
                          </a:solidFill>
                          <a:effectLst/>
                          <a:latin typeface="Segoe UI Light"/>
                        </a:rPr>
                        <a:t>(תקציב בזירת מסגרות)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r>
                        <a:rPr lang="he-IL" sz="1100" dirty="0" smtClean="0">
                          <a:latin typeface="Segoe UI" panose="020B0502040204020203" pitchFamily="34" charset="0"/>
                          <a:cs typeface="+mn-cs"/>
                        </a:rPr>
                        <a:t>בתכנון</a:t>
                      </a:r>
                      <a:endParaRPr lang="he-IL" sz="1100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28623"/>
                  </a:ext>
                </a:extLst>
              </a:tr>
              <a:tr h="16068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יצירת פורום מייצגות מסגרות פרטיות וקיום מפגשים </a:t>
                      </a:r>
                      <a:r>
                        <a:rPr lang="he-IL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עתידיים </a:t>
                      </a:r>
                      <a:r>
                        <a:rPr lang="he-IL" sz="1100" b="1" i="0" u="none" strike="noStrike" dirty="0">
                          <a:solidFill>
                            <a:srgbClr val="ED7D31"/>
                          </a:solidFill>
                          <a:effectLst/>
                          <a:latin typeface="Segoe UI Light"/>
                        </a:rPr>
                        <a:t>(תקציב בזירת מסגרות)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r>
                        <a:rPr lang="he-IL" sz="1100" dirty="0" smtClean="0">
                          <a:latin typeface="Segoe UI" panose="020B0502040204020203" pitchFamily="34" charset="0"/>
                          <a:cs typeface="+mn-cs"/>
                        </a:rPr>
                        <a:t>בתכנון</a:t>
                      </a:r>
                      <a:endParaRPr lang="he-IL" sz="1100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יצירה </a:t>
                      </a:r>
                      <a:r>
                        <a:rPr lang="he-I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ותחזוק</a:t>
                      </a: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מנגנוני תקשורת בין הרשות לארגונים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בכל פעולה שנגעה למעונות הארגונים היו נוכחים במפגש , כולל הסיורים שנעשו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קיום הכשרות לרכזות המשפחתונים </a:t>
                      </a:r>
                      <a:r>
                        <a:rPr lang="he-IL" sz="1100" b="1" i="0" u="none" strike="noStrike" dirty="0">
                          <a:solidFill>
                            <a:srgbClr val="ED7D31"/>
                          </a:solidFill>
                          <a:effectLst/>
                          <a:latin typeface="Segoe UI Light"/>
                        </a:rPr>
                        <a:t>(תקציב בזירת מסגרות)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r>
                        <a:rPr lang="he-IL" sz="1100" dirty="0" smtClean="0">
                          <a:latin typeface="Segoe UI" panose="020B0502040204020203" pitchFamily="34" charset="0"/>
                          <a:cs typeface="+mn-cs"/>
                        </a:rPr>
                        <a:t>בתכנון</a:t>
                      </a:r>
                      <a:endParaRPr lang="he-IL" sz="1100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12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פגישות שוטפות בין המנהלת </a:t>
                      </a:r>
                      <a:r>
                        <a:rPr lang="he-I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הרשותית</a:t>
                      </a: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לבין המפקחת היישובית ומנהלת התחום מטעם האגף במחוז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בהמתנה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 2019 בוסס התחלה של קשר באמצעות ישיבות שנגעו לתהליכים במיזם אחת המטרות ל 2020 בסוס הקשר לישיבות שוטפות וסיורים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הכשרות במסגרות הפרטיות בנושא תהליך הרישוי </a:t>
                      </a:r>
                      <a:r>
                        <a:rPr lang="he-IL" sz="1100" b="1" i="0" u="none" strike="noStrike" dirty="0">
                          <a:solidFill>
                            <a:srgbClr val="ED7D31"/>
                          </a:solidFill>
                          <a:effectLst/>
                          <a:latin typeface="Segoe UI Light"/>
                        </a:rPr>
                        <a:t>(תקציב בזירת מסגרות)</a:t>
                      </a:r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r>
                        <a:rPr lang="he-IL" sz="1100" dirty="0" smtClean="0">
                          <a:latin typeface="Segoe UI" panose="020B0502040204020203" pitchFamily="34" charset="0"/>
                          <a:cs typeface="+mn-cs"/>
                        </a:rPr>
                        <a:t>בתהליך</a:t>
                      </a:r>
                      <a:endParaRPr lang="he-IL" sz="1100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הפצת ערכת רישוי למסגרות הפרטיות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2453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מקור סיוע למייצגות המסגרות הפרטיות בנושא תהליך הרישוי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rtl="1">
                        <a:lnSpc>
                          <a:spcPts val="1500"/>
                        </a:lnSpc>
                      </a:pP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329" y="8270042"/>
            <a:ext cx="1019487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(*) </a:t>
            </a:r>
            <a:r>
              <a:rPr lang="he-IL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סטטוס ביצוע</a:t>
            </a:r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e-IL" sz="3200" dirty="0">
                <a:latin typeface="Segoe UI" panose="020B0502040204020203" pitchFamily="34" charset="0"/>
                <a:cs typeface="Segoe UI" panose="020B0502040204020203" pitchFamily="34" charset="0"/>
              </a:rPr>
              <a:t>בתכנון, </a:t>
            </a:r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בתהליך, </a:t>
            </a:r>
            <a:r>
              <a:rPr lang="he-IL" sz="3200" dirty="0">
                <a:latin typeface="Segoe UI" panose="020B0502040204020203" pitchFamily="34" charset="0"/>
                <a:cs typeface="Segoe UI" panose="020B0502040204020203" pitchFamily="34" charset="0"/>
              </a:rPr>
              <a:t>הושלם, בהמתנה, בוטל</a:t>
            </a:r>
          </a:p>
        </p:txBody>
      </p:sp>
    </p:spTree>
    <p:extLst>
      <p:ext uri="{BB962C8B-B14F-4D97-AF65-F5344CB8AC3E}">
        <p14:creationId xmlns:p14="http://schemas.microsoft.com/office/powerpoint/2010/main" val="791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30829" y="90998"/>
            <a:ext cx="236256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מסגרות</a:t>
            </a:r>
            <a:endParaRPr lang="he-IL" sz="2800" dirty="0">
              <a:solidFill>
                <a:srgbClr val="77777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31" y="6005014"/>
            <a:ext cx="1019487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(*) </a:t>
            </a:r>
            <a:r>
              <a:rPr lang="he-IL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סטטוס ביצוע</a:t>
            </a:r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e-IL" sz="3200" dirty="0">
                <a:latin typeface="Segoe UI" panose="020B0502040204020203" pitchFamily="34" charset="0"/>
                <a:cs typeface="Segoe UI" panose="020B0502040204020203" pitchFamily="34" charset="0"/>
              </a:rPr>
              <a:t>בתכנון, בתהליך, הושלם, בהמתנה, </a:t>
            </a:r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בוטל</a:t>
            </a:r>
            <a:endParaRPr lang="he-IL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8553"/>
              </p:ext>
            </p:extLst>
          </p:nvPr>
        </p:nvGraphicFramePr>
        <p:xfrm>
          <a:off x="378903" y="614218"/>
          <a:ext cx="11266413" cy="54417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99920">
                  <a:extLst>
                    <a:ext uri="{9D8B030D-6E8A-4147-A177-3AD203B41FA5}">
                      <a16:colId xmlns:a16="http://schemas.microsoft.com/office/drawing/2014/main" val="909781991"/>
                    </a:ext>
                  </a:extLst>
                </a:gridCol>
                <a:gridCol w="3214084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2087236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465173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44538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תוצאה שנה א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חיזוק איכות המסגרות המפוקחות בהיבטים מבניים ותהליכיים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הכשרות במעונות ובמשפחתונים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עדיין לא הותחל בסופר ויזין בגלל שזה חלק מהתהליך . סופר ויזין זה שלב ב בהכשרה תתחיל אחרי החגים גם שעות ההדרכה עדיין לא התחילו בתוך המעון כי זה גם תלוי בסופר ויזין .כל המדריכות בתמרה מגיעות להכשרה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יישום תכנית העבודה הנוגעת לסביבה חינוכית ותנאי העבודה של צוותי המעונות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הגשת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רציונאל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מקצועי לפני אשור הרכישה ,הוסבר להן במפגש שהרכישה תהיה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בשתוף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</a:t>
                      </a:r>
                      <a:r>
                        <a:rPr lang="he-I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המדריכה, המנהלת  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והצוות לפי צורכי כל מעון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108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גיוס כוח אדם בהתאם לסטנדרטים לפי תכנית העבודה היישובית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השינוי נעשה כי לאחר המיפוי הובן שאין במעונות כיתת תינוקות לא מעורבת ואז הוחלט לתת חצי תקינה לכולם בכדי לשמור על מידתיות 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162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שיפור שלומות, מוטיבציה ותחושת ערך של צוותי חינוך-טיפול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הדרכות פרטניות למטפלות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בהמתנה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לאחר שהמדריכה תרחיב את שעות ההדרכה במעון היא </a:t>
                      </a:r>
                      <a:r>
                        <a:rPr lang="he-I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תיתן 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הדרכה גם למטפלות באופן פרטני לפי מה שלמדה בהכשרה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694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ימי עיון, העשרה והשתלמויות לפי תכניות העבודה היישוביות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נצול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משאבים מקומיים בתוך הישוב לתכנון הכשרות למטפלות .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נצול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ההזדמנות של מימוש הכשרת מגן דוד אדום במימון המשרד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377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חיזוק הקשרים מעון-רשות, מעון-הורים ומעון-מעון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פגישות עמיתות בין צוותי המעונות לבין מומחה/</a:t>
                      </a:r>
                      <a:r>
                        <a:rPr lang="he-I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ית</a:t>
                      </a:r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גיל ינקות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רצינו שיכירו את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רגדה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כמומחית ינקות ואחראית על זירת ההורים . מפגש עם ההורים לשמוע את צורכיהם . הכרות עם המסגרות והצוותים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102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פורום מנהלות מעון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בתכנון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בחשיבה לקראת השנה הבאה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96676457"/>
                  </a:ext>
                </a:extLst>
              </a:tr>
              <a:tr h="397337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קיום מנגנוני תקשורת מוסדרים בין הורים לצוותי המעונות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בהמתנה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חיבור מנהלות  מסגרות פרטיות לרשות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מיפוי מסגרות פרטיות ברשות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המיפוי נעשה בתחילת המיזם בסיוע מלא מהרבה שותפים , נעשה דרך טלפונים , שיחות אישיות , מפגשים 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670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פורום מסגרות פרטיות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לא תוכנן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נפתחה קבוצת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וטץאפ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יתכן שבעתיד נראה לנכון לפתוח פורום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47428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endParaRPr lang="he-IL" sz="1100" b="1" i="0" u="none" strike="noStrike" dirty="0">
                        <a:solidFill>
                          <a:srgbClr val="000000"/>
                        </a:solidFill>
                        <a:effectLst/>
                        <a:latin typeface="Segoe UI Ligh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4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5331" y="99387"/>
            <a:ext cx="19819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הורים</a:t>
            </a:r>
            <a:endParaRPr lang="he-IL" sz="2800" dirty="0">
              <a:solidFill>
                <a:srgbClr val="77777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31" y="6005014"/>
            <a:ext cx="1019487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(*) </a:t>
            </a:r>
            <a:r>
              <a:rPr lang="he-IL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סטטוס ביצוע</a:t>
            </a:r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e-IL" sz="3200" dirty="0">
                <a:latin typeface="Segoe UI" panose="020B0502040204020203" pitchFamily="34" charset="0"/>
                <a:cs typeface="Segoe UI" panose="020B0502040204020203" pitchFamily="34" charset="0"/>
              </a:rPr>
              <a:t>בתכנון, בתהליך, הושלם, בהמתנה, בוטל</a:t>
            </a: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48242"/>
              </p:ext>
            </p:extLst>
          </p:nvPr>
        </p:nvGraphicFramePr>
        <p:xfrm>
          <a:off x="723332" y="1014302"/>
          <a:ext cx="10945754" cy="52476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9310">
                  <a:extLst>
                    <a:ext uri="{9D8B030D-6E8A-4147-A177-3AD203B41FA5}">
                      <a16:colId xmlns:a16="http://schemas.microsoft.com/office/drawing/2014/main" val="909781991"/>
                    </a:ext>
                  </a:extLst>
                </a:gridCol>
                <a:gridCol w="2892065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1747047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647332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תוצאה שנה א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ההורים מזהים את מערך השירותים הרשותי ככתובת מקצועית רלוונטית לכל מנעד הצרכים שלהם ושל ילדיהם בגיל הינקות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גיוס מומחית ינקות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הושלם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עיכוב בקליטה לאור תהליכי חשיבה עם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השפ"ח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הארצי ומנהל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השפ"ח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להסכמה על אחוזי משרה והגדרת תפקיד וחלוקתו בין היותה פסיכולוגית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בשפח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למומחית ינקות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אמצעי לריכוז והנגשת מידע להורים בנושא שירותים ומענים להם ולילדיהם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בנוסף למפגשי החשיפה במעונות מתוכננים מפגשים עם הורים נוספים בטמרה באמצעות המג"ר ומקומות נוספים + תכנית שיווק והנגשת מידע ומענים להורי העיר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108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קיום מנגנונים וערוצי תקשורת בין מומחית גיל הינקות לבין כלל נשות/אנשי המקצוע והמסגרות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בהתאם לעבודה השוטפת עם כלל הגורמים יתקיימו פגישות לפי צורך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162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הכשרה בין-מקצועית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תקציב מפורט בזירת אנשי המקצוע. התחלת ההכשרה מתוכננת לתחילת אוקטובר- כרגע בשלבים אחרונים של סגירת הסילבוס והעלויות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694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שביעות רצון מרמת השירותים והמענים, מזמינותם ומיחס נותני השירותים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פיתוח והתאמה של מענים ושירותים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הפגישות, הוועדות ועבודת השטח של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רג'דה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ישמשו מנוף לבניית תכנית עבודה מותאמת להורים. עיכוב במילוי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השאלון,העיכוב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נבע מאורכו של השאלון וחוסר הזמן שיש להורים בכדי למלות , חלק מההורים לא קריאים ואז המטפלות במעון נאלצו לשבת עם ההורים ולמלא ביחד תוך כדי מתן הסברים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377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הכשרות בין-מקצועיות בהתאם ל"הורים במרכז"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בניית הסילבוס של ההכשרה יכלול בתוכו תכנים העוסקים בהורים במרכז- יפורט לכשיהיה סופי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1102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שיפור יכולת ההתמודדות עם אתגרי ההורות בשנים הראשונות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פיתוח והנגשה של מענים ושירותים רלוונטיים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Segoe UI" panose="020B0502040204020203" pitchFamily="34" charset="0"/>
                          <a:cs typeface="+mn-cs"/>
                        </a:rPr>
                        <a:t>בתהליך</a:t>
                      </a:r>
                      <a:endParaRPr lang="he-IL" sz="1100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100" dirty="0" smtClean="0">
                          <a:latin typeface="Segoe UI" panose="020B0502040204020203" pitchFamily="34" charset="0"/>
                          <a:cs typeface="+mn-cs"/>
                        </a:rPr>
                        <a:t>כל הפגישות שתוכננו התקיימו. טרם נבנתה תכנית עבודה</a:t>
                      </a:r>
                      <a:endParaRPr lang="he-IL" sz="1100" dirty="0">
                        <a:latin typeface="Segoe UI" panose="020B0502040204020203" pitchFamily="34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7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שילוב ממוקד של תכנים העוסקים בגורמי סיכון (בטיחות, בריאות) ובחשיבות אינטראקציות בתכניות העבודה הכלליות בזירת ההורים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בהמתנה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הפצה והנגשה של מדריך "הורים במרכז" להורים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בתכנון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70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3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775" y="327306"/>
            <a:ext cx="418645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זירת נשות/אנשי מקצוע</a:t>
            </a:r>
            <a:endParaRPr lang="he-IL" sz="2800" dirty="0">
              <a:solidFill>
                <a:srgbClr val="77777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331" y="6005014"/>
            <a:ext cx="1019487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(*) </a:t>
            </a:r>
            <a:r>
              <a:rPr lang="he-IL" sz="3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סטטוס ביצוע</a:t>
            </a:r>
            <a:r>
              <a:rPr lang="he-IL" sz="3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he-IL" sz="3200" dirty="0">
                <a:latin typeface="Segoe UI" panose="020B0502040204020203" pitchFamily="34" charset="0"/>
                <a:cs typeface="Segoe UI" panose="020B0502040204020203" pitchFamily="34" charset="0"/>
              </a:rPr>
              <a:t>בתכנון, בתהליך, הושלם, בהמתנה, בוטל</a:t>
            </a:r>
          </a:p>
        </p:txBody>
      </p:sp>
      <p:graphicFrame>
        <p:nvGraphicFramePr>
          <p:cNvPr id="7" name="טבלה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803084"/>
              </p:ext>
            </p:extLst>
          </p:nvPr>
        </p:nvGraphicFramePr>
        <p:xfrm>
          <a:off x="723332" y="1014302"/>
          <a:ext cx="10194876" cy="4886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44659">
                  <a:extLst>
                    <a:ext uri="{9D8B030D-6E8A-4147-A177-3AD203B41FA5}">
                      <a16:colId xmlns:a16="http://schemas.microsoft.com/office/drawing/2014/main" val="909781991"/>
                    </a:ext>
                  </a:extLst>
                </a:gridCol>
                <a:gridCol w="2634143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1879134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3336940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יעדי תוצאה שנה א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תפוקות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סטטוס ביצוע (*)</a:t>
                      </a:r>
                    </a:p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הערות</a:t>
                      </a:r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הגברת יכולת הזיהוי של ילדים המתקשים בתפקודם ושיפור יכולת ההתמודדות עם קשיים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הכשרות לאנשי/נשות מקצוע בנושא חסמים משמעותיים להתפתחות מיטבית ובנושא רצף הטיפול וחלוקת סמכויות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בתכנון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נושא זה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יכלל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בתוך הסילבוס של ההכשרה הבין מקצועית הכוללת. תקציב זה </a:t>
                      </a:r>
                      <a:r>
                        <a:rPr lang="he-I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יגזר</a:t>
                      </a:r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 מתוך התקציב הכולל של ההכשרות הבין מקצועיות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הפצת מדריך "הורים במרכז" לאנשי המקצוע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מתוכנן להפיץ בהמשך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108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 fontAlgn="ctr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הטמעת גישה מכבדת כלפי הורים מקבלי שירות, הרואה בהם שותפים לתהליכי הטיפול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הכשרות בין-מקצועיות לאנשי/נשות המקצוע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בתהליך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 fontAlgn="t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 Light"/>
                        </a:rPr>
                        <a:t>התחלת ההכשרה מתוכננת לתחילת אוקטובר- כרגע בשלבים אחרונים של סגירת הסילבוס והעלויות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7162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47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772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20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676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753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707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428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8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8416" y="313659"/>
            <a:ext cx="1355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solidFill>
                  <a:srgbClr val="25629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תקציב</a:t>
            </a:r>
            <a:endParaRPr lang="he-IL" sz="2800" dirty="0">
              <a:solidFill>
                <a:srgbClr val="777777"/>
              </a:solidFill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879445"/>
              </p:ext>
            </p:extLst>
          </p:nvPr>
        </p:nvGraphicFramePr>
        <p:xfrm>
          <a:off x="668738" y="1000653"/>
          <a:ext cx="10358652" cy="52090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589663">
                  <a:extLst>
                    <a:ext uri="{9D8B030D-6E8A-4147-A177-3AD203B41FA5}">
                      <a16:colId xmlns:a16="http://schemas.microsoft.com/office/drawing/2014/main" val="395726566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val="2292364255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val="1363241455"/>
                    </a:ext>
                  </a:extLst>
                </a:gridCol>
                <a:gridCol w="2589663">
                  <a:extLst>
                    <a:ext uri="{9D8B030D-6E8A-4147-A177-3AD203B41FA5}">
                      <a16:colId xmlns:a16="http://schemas.microsoft.com/office/drawing/2014/main" val="3209613542"/>
                    </a:ext>
                  </a:extLst>
                </a:gridCol>
              </a:tblGrid>
              <a:tr h="8681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זירה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אושר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בוצע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יתרה לשנה ב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rgbClr val="BACB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51127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רשות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23904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מסגרות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441,992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7,486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434,506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87054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הורים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262,863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27,850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253,013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621676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נשות/אנשי</a:t>
                      </a:r>
                      <a:r>
                        <a:rPr lang="he-IL" sz="240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מקצוע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60,000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570326"/>
                  </a:ext>
                </a:extLst>
              </a:tr>
              <a:tr h="868180">
                <a:tc>
                  <a:txBody>
                    <a:bodyPr/>
                    <a:lstStyle/>
                    <a:p>
                      <a:pPr rtl="1"/>
                      <a:r>
                        <a:rPr lang="he-IL" sz="24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סה"כ</a:t>
                      </a:r>
                      <a:endParaRPr lang="he-IL" sz="24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774,855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35,336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240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757,519</a:t>
                      </a:r>
                      <a:endParaRPr lang="he-IL" sz="2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62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-108585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4099" y="184758"/>
            <a:ext cx="464742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800" dirty="0" smtClean="0">
                <a:solidFill>
                  <a:srgbClr val="0088CC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כמה צעדים קדימה:</a:t>
            </a:r>
            <a:endParaRPr lang="he-IL" sz="4800" dirty="0">
              <a:solidFill>
                <a:srgbClr val="0088CC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276351" y="892644"/>
            <a:ext cx="8582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סיוע ותמיכה למסגרות הלא מפוקחות בקבלת רישיון זמני ובהמשך התקרבות לסמל.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הגדלת מספר המעונות המפוקחים והידוק הקשר עם הפיקוח.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הפיכת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המג"ר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ככתובת לכלל הורי טמרה בגילי ינקות.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ביסוס מקום מומחית הינקות ככתובת מרכזית להורים.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קשר הדדי המבוסס על שותפות ומקצועיות בין כלל אנשי המקצוע בגיל הרך.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endParaRPr lang="he-IL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6753519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1E413F8FFD259747935FA183B018FBB1" ma:contentTypeVersion="9" ma:contentTypeDescription="צור מסמך חדש." ma:contentTypeScope="" ma:versionID="772bc5fbf6eff4c18393d52015b8d410">
  <xsd:schema xmlns:xsd="http://www.w3.org/2001/XMLSchema" xmlns:xs="http://www.w3.org/2001/XMLSchema" xmlns:p="http://schemas.microsoft.com/office/2006/metadata/properties" xmlns:ns2="7b666151-437b-4ee0-874d-1f2a824b8fe9" xmlns:ns3="0f1a94be-c190-4a0f-a5ae-227d50b4459b" targetNamespace="http://schemas.microsoft.com/office/2006/metadata/properties" ma:root="true" ma:fieldsID="f6a3d2a60694254bd1582bfef5f3165a" ns2:_="" ns3:_="">
    <xsd:import namespace="7b666151-437b-4ee0-874d-1f2a824b8fe9"/>
    <xsd:import namespace="0f1a94be-c190-4a0f-a5ae-227d50b44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666151-437b-4ee0-874d-1f2a824b8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a94be-c190-4a0f-a5ae-227d50b445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F32D9E-FD23-4CD1-97D7-D166FC3C9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666151-437b-4ee0-874d-1f2a824b8fe9"/>
    <ds:schemaRef ds:uri="0f1a94be-c190-4a0f-a5ae-227d50b44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9C73E9-8E87-4860-BFFA-B227D95EC9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26BD72-1EF4-47CA-8DF0-49C9BFEEB43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b666151-437b-4ee0-874d-1f2a824b8fe9"/>
    <ds:schemaRef ds:uri="http://schemas.openxmlformats.org/package/2006/metadata/core-properties"/>
    <ds:schemaRef ds:uri="http://purl.org/dc/terms/"/>
    <ds:schemaRef ds:uri="0f1a94be-c190-4a0f-a5ae-227d50b4459b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1207</Words>
  <Application>Microsoft Office PowerPoint</Application>
  <PresentationFormat>מסך רחב</PresentationFormat>
  <Paragraphs>183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David</vt:lpstr>
      <vt:lpstr>Guttman Yad-Brush</vt:lpstr>
      <vt:lpstr>Segoe UI</vt:lpstr>
      <vt:lpstr>Segoe UI Light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 Hargas</dc:creator>
  <cp:lastModifiedBy>Shimrit Biton Semo</cp:lastModifiedBy>
  <cp:revision>47</cp:revision>
  <dcterms:created xsi:type="dcterms:W3CDTF">2019-04-07T09:28:15Z</dcterms:created>
  <dcterms:modified xsi:type="dcterms:W3CDTF">2019-09-08T14:44:08Z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0x0101001E413F8FFD259747935FA183B018FBB1</vt:lpwstr>
  </property>
  <property fmtid="{D5CDD505-2E9C-101B-9397-08002B2CF9AE}" pid="3" name="_dlc_DocIdItemGuid">
    <vt:lpwstr>ddb63cf5-2662-4461-b0f5-d337aa7fb2d0</vt:lpwstr>
  </property>
</Properties>
</file>