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2" r:id="rId9"/>
    <p:sldId id="265" r:id="rId10"/>
    <p:sldId id="263" r:id="rId11"/>
    <p:sldId id="264" r:id="rId12"/>
    <p:sldId id="261" r:id="rId13"/>
    <p:sldId id="259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B33"/>
    <a:srgbClr val="256291"/>
    <a:srgbClr val="0088CC"/>
    <a:srgbClr val="57AAAE"/>
    <a:srgbClr val="CFF8D6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58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085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73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594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83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85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6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084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74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662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871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AC90-9C05-46CF-A7A3-018F3C965B06}" type="datetimeFigureOut">
              <a:rPr lang="he-IL" smtClean="0"/>
              <a:t>ג'-תשרי-תש"פ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48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6969" y="4992917"/>
            <a:ext cx="46010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rgbClr val="0088CC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דו"ח סטטוס שנה א</a:t>
            </a:r>
            <a:endParaRPr lang="he-IL" sz="3600" dirty="0">
              <a:solidFill>
                <a:srgbClr val="0088CC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92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285" y="3057099"/>
            <a:ext cx="5125024" cy="11075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קריית מלאכי</a:t>
            </a:r>
            <a:endParaRPr lang="he-IL" sz="6600" dirty="0">
              <a:solidFill>
                <a:srgbClr val="2562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תמונה 1" descr="&lt;strong&gt;קריית מלאכי&lt;/strong&gt; – ויקיפדיה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1" y="754555"/>
            <a:ext cx="2083940" cy="26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7706" y="599696"/>
            <a:ext cx="13887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סיכום שנתי</a:t>
            </a:r>
            <a:endParaRPr lang="he-IL" sz="3600" b="1" dirty="0">
              <a:solidFill>
                <a:srgbClr val="2562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>
            <a:off x="10163403" y="599696"/>
            <a:ext cx="1" cy="5542383"/>
          </a:xfrm>
          <a:prstGeom prst="line">
            <a:avLst/>
          </a:prstGeom>
          <a:ln w="38100">
            <a:solidFill>
              <a:srgbClr val="256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799" y="845918"/>
            <a:ext cx="77087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e-IL" sz="2800" dirty="0">
                <a:solidFill>
                  <a:srgbClr val="0088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rgbClr val="0088C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5" y="0"/>
            <a:ext cx="1115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9488" y="327306"/>
            <a:ext cx="23625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הרשות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39549"/>
              </p:ext>
            </p:extLst>
          </p:nvPr>
        </p:nvGraphicFramePr>
        <p:xfrm>
          <a:off x="723330" y="1014302"/>
          <a:ext cx="10194878" cy="53211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7275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1798796">
                  <a:extLst>
                    <a:ext uri="{9D8B030D-6E8A-4147-A177-3AD203B41FA5}">
                      <a16:colId xmlns:a16="http://schemas.microsoft.com/office/drawing/2014/main" val="2707443605"/>
                    </a:ext>
                  </a:extLst>
                </a:gridCol>
                <a:gridCol w="2285874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4292933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</a:tblGrid>
              <a:tr h="9476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שנה א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1218395">
                <a:tc rowSpan="2">
                  <a:txBody>
                    <a:bodyPr/>
                    <a:lstStyle/>
                    <a:p>
                      <a:pPr algn="r" rtl="1" fontAlgn="t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הטמעת תפיסה, שפה ותורת עבודה הקושרת בין הורים, מחנכות-מטפלות ונשות מקצוע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קיום מפגשים קבועים של ועדת הגיל הרך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עד</a:t>
                      </a:r>
                      <a:r>
                        <a:rPr lang="he-IL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תחילת 2019 ועדה פעילה וקבועה. מחדשת בימים אלה את פעולתה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054"/>
                  </a:ext>
                </a:extLst>
              </a:tr>
              <a:tr h="989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מבנה ארגוני - הגדרה והסכמה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הושלם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בקריית מלאכי נכתבה </a:t>
                      </a:r>
                      <a:r>
                        <a:rPr lang="he-IL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תוכנית</a:t>
                      </a:r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אב רב</a:t>
                      </a:r>
                      <a:r>
                        <a:rPr lang="he-IL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שנתית לכלל הגיל הרך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21676"/>
                  </a:ext>
                </a:extLst>
              </a:tr>
              <a:tr h="1218395">
                <a:tc rowSpan="2">
                  <a:txBody>
                    <a:bodyPr/>
                    <a:lstStyle/>
                    <a:p>
                      <a:pPr algn="r" rtl="1" fontAlgn="t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הגדלת התמיכה </a:t>
                      </a:r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הרשותית</a:t>
                      </a:r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בכלל המסגרות לגיל הינקות ביישוב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יצירת פורום מנהלות מעונות ומפגשים קבועים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פורום שהיה קיים לפני כניסת המיזם</a:t>
                      </a:r>
                      <a:r>
                        <a:rPr lang="he-IL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וממשיך לפעול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76457"/>
                  </a:ext>
                </a:extLst>
              </a:tr>
              <a:tr h="94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latin typeface="Segoe UI" panose="020B0502040204020203" pitchFamily="34" charset="0"/>
                          <a:cs typeface="+mn-cs"/>
                        </a:rPr>
                        <a:t>תוספת של רכזת גנים</a:t>
                      </a:r>
                      <a:endParaRPr lang="he-IL" b="1" dirty="0">
                        <a:latin typeface="Segoe UI" panose="020B0502040204020203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מחפשים רכזת חדשה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45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4719" y="327306"/>
            <a:ext cx="23625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מסגרות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07735"/>
              </p:ext>
            </p:extLst>
          </p:nvPr>
        </p:nvGraphicFramePr>
        <p:xfrm>
          <a:off x="723331" y="1014300"/>
          <a:ext cx="10194877" cy="40829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9343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2679343">
                  <a:extLst>
                    <a:ext uri="{9D8B030D-6E8A-4147-A177-3AD203B41FA5}">
                      <a16:colId xmlns:a16="http://schemas.microsoft.com/office/drawing/2014/main" val="510764597"/>
                    </a:ext>
                  </a:extLst>
                </a:gridCol>
                <a:gridCol w="1671495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3164696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</a:tblGrid>
              <a:tr h="107192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שנה א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1071921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חיזוק איכות המסגרות המפוקחות בהיבטים מבניים ותהליכיים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גיוס כוח אדם בהתאם לסטנדרטים לפי תכנית העבודה היישובית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הושלם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תוספת של מטפלת לכיתת התינוקות במעון הרב תכליתי – נשי חרות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23904"/>
                  </a:ext>
                </a:extLst>
              </a:tr>
              <a:tr h="1071921">
                <a:tc vMerge="1">
                  <a:txBody>
                    <a:bodyPr/>
                    <a:lstStyle/>
                    <a:p>
                      <a:pPr algn="ctr" rtl="1" fontAlgn="ctr"/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הכשרת משפחונים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המשפחתונים עברו מהפעלה ע"י הרשות להפעלת זכיין – נאות מרגלית. עדיין אין רכזת למשפחתונים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332499"/>
                  </a:ext>
                </a:extLst>
              </a:tr>
              <a:tr h="750345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חיבור מנהלות  מסגרות פרטיות לרשות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מיפוי מסגרות פרטיות וחיבורם לרשות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10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4719" y="327306"/>
            <a:ext cx="23625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מסגרות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06709"/>
              </p:ext>
            </p:extLst>
          </p:nvPr>
        </p:nvGraphicFramePr>
        <p:xfrm>
          <a:off x="723331" y="1014300"/>
          <a:ext cx="10194877" cy="52716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9343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2679343">
                  <a:extLst>
                    <a:ext uri="{9D8B030D-6E8A-4147-A177-3AD203B41FA5}">
                      <a16:colId xmlns:a16="http://schemas.microsoft.com/office/drawing/2014/main" val="510764597"/>
                    </a:ext>
                  </a:extLst>
                </a:gridCol>
                <a:gridCol w="1671495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3164696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</a:tblGrid>
              <a:tr h="1071921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שנה א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1071921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 חיזוק </a:t>
                      </a:r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הקשרים מעון-רשות, מעון-הורים </a:t>
                      </a:r>
                      <a:r>
                        <a:rPr lang="he-I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ומעון-מעון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הדרכה באיתור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בחשיבה מחדש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החשיבה הייתה להכניס אשת מקצוע שתלווה את ההורים בתהליך מהאיתור          אבחון</a:t>
                      </a:r>
                      <a:r>
                        <a:rPr lang="he-IL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טיפול</a:t>
                      </a:r>
                      <a:r>
                        <a:rPr lang="he-IL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. נשאלת שאלת הטמעה</a:t>
                      </a:r>
                      <a:endParaRPr lang="he-IL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93084"/>
                  </a:ext>
                </a:extLst>
              </a:tr>
              <a:tr h="750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הדרכה </a:t>
                      </a:r>
                      <a:r>
                        <a:rPr lang="he-I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באוריינות</a:t>
                      </a:r>
                      <a:r>
                        <a:rPr lang="he-IL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– סולם של מילים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מתקיימת </a:t>
                      </a:r>
                      <a:r>
                        <a:rPr lang="he-IL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תוכנית</a:t>
                      </a:r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בגנים. נמצאים בתהליך בחינה של </a:t>
                      </a:r>
                      <a:r>
                        <a:rPr lang="he-IL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תוכנית</a:t>
                      </a:r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מתאימה למעונות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109181"/>
                  </a:ext>
                </a:extLst>
              </a:tr>
              <a:tr h="750345">
                <a:tc vMerge="1">
                  <a:txBody>
                    <a:bodyPr/>
                    <a:lstStyle/>
                    <a:p>
                      <a:pPr algn="ctr" rtl="1" fontAlgn="ctr"/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פורום מנהלות מעונות</a:t>
                      </a:r>
                      <a:endParaRPr lang="he-IL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בתהליך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ניבנה</a:t>
                      </a:r>
                      <a:r>
                        <a:rPr lang="he-IL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והתקיים עוד לפני כניסת המיזם. התקיימו מספר פגישות. הפגישות הבאות לשנה זו יקבעו אחרי תחילת קורס המנהלות.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49777"/>
                  </a:ext>
                </a:extLst>
              </a:tr>
              <a:tr h="750345">
                <a:tc vMerge="1">
                  <a:txBody>
                    <a:bodyPr/>
                    <a:lstStyle/>
                    <a:p>
                      <a:pPr algn="ctr" rtl="1" fontAlgn="ctr"/>
                      <a:endParaRPr lang="he-IL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ערב הוקרה לצוותי המעונות</a:t>
                      </a:r>
                      <a:endParaRPr lang="he-IL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בתכנון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מתוכנן לנובמבר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884153"/>
                  </a:ext>
                </a:extLst>
              </a:tr>
            </a:tbl>
          </a:graphicData>
        </a:graphic>
      </p:graphicFrame>
      <p:cxnSp>
        <p:nvCxnSpPr>
          <p:cNvPr id="7" name="מחבר חץ ישר 6"/>
          <p:cNvCxnSpPr/>
          <p:nvPr/>
        </p:nvCxnSpPr>
        <p:spPr>
          <a:xfrm flipH="1">
            <a:off x="1827612" y="2740825"/>
            <a:ext cx="4572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H="1">
            <a:off x="723331" y="2740825"/>
            <a:ext cx="4572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5331" y="327306"/>
            <a:ext cx="1981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הורים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82811"/>
              </p:ext>
            </p:extLst>
          </p:nvPr>
        </p:nvGraphicFramePr>
        <p:xfrm>
          <a:off x="723331" y="1014302"/>
          <a:ext cx="10194877" cy="2743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9343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2679343">
                  <a:extLst>
                    <a:ext uri="{9D8B030D-6E8A-4147-A177-3AD203B41FA5}">
                      <a16:colId xmlns:a16="http://schemas.microsoft.com/office/drawing/2014/main" val="319353127"/>
                    </a:ext>
                  </a:extLst>
                </a:gridCol>
                <a:gridCol w="1671495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3164696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שנה א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ההורים מזהים את מערך השירותים </a:t>
                      </a:r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הרשותי</a:t>
                      </a:r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ככתובת מקצועית רלוונטית לכל מנעד הצרכים שלהם ושל ילדיהם בגיל הינקות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גיוס </a:t>
                      </a:r>
                      <a:r>
                        <a:rPr lang="he-I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מומחית </a:t>
                      </a:r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גיל ינקות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בסוף התהליך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אותרה ותתחיל</a:t>
                      </a:r>
                      <a:r>
                        <a:rPr lang="he-IL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את עבודה בסוף אוקטובר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023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2775" y="327306"/>
            <a:ext cx="41864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נשות/אנשי מקצוע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45983"/>
              </p:ext>
            </p:extLst>
          </p:nvPr>
        </p:nvGraphicFramePr>
        <p:xfrm>
          <a:off x="579640" y="2660222"/>
          <a:ext cx="10194877" cy="2133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9343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2679343">
                  <a:extLst>
                    <a:ext uri="{9D8B030D-6E8A-4147-A177-3AD203B41FA5}">
                      <a16:colId xmlns:a16="http://schemas.microsoft.com/office/drawing/2014/main" val="732122329"/>
                    </a:ext>
                  </a:extLst>
                </a:gridCol>
                <a:gridCol w="1671495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3164696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שנה א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הטמעת גישה מכבדת כלפי הורים מקבלי שירות, הרואה בהם שותפים לתהליכי הטיפול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הכשרות בין מקצועיות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בהמתנה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יתקיים</a:t>
                      </a:r>
                      <a:r>
                        <a:rPr lang="he-IL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על כך דיון בוועדת גיל רך הקרובה.</a:t>
                      </a:r>
                    </a:p>
                    <a:p>
                      <a:pPr rtl="1"/>
                      <a:r>
                        <a:rPr lang="he-IL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הקשר עם טיפות החלב וקופות החולים בבנייה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23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8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8416" y="313659"/>
            <a:ext cx="1355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תקציב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55936"/>
              </p:ext>
            </p:extLst>
          </p:nvPr>
        </p:nvGraphicFramePr>
        <p:xfrm>
          <a:off x="668738" y="1000653"/>
          <a:ext cx="10358652" cy="520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89663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2589663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2589663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  <a:gridCol w="2589663">
                  <a:extLst>
                    <a:ext uri="{9D8B030D-6E8A-4147-A177-3AD203B41FA5}">
                      <a16:colId xmlns:a16="http://schemas.microsoft.com/office/drawing/2014/main" val="3209613542"/>
                    </a:ext>
                  </a:extLst>
                </a:gridCol>
              </a:tblGrid>
              <a:tr h="86818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זירה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אושר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בוצע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יתרה לשנה ב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רשות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10,000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10,000</a:t>
                      </a:r>
                    </a:p>
                    <a:p>
                      <a:pPr rtl="1"/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23904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מסגרות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51,3869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18,289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209,008 </a:t>
                      </a:r>
                    </a:p>
                    <a:p>
                      <a:pPr rtl="1"/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054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הורים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347,000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347,000</a:t>
                      </a:r>
                    </a:p>
                    <a:p>
                      <a:pPr rtl="1"/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21676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נשות/אנשי</a:t>
                      </a:r>
                      <a:r>
                        <a:rPr lang="he-IL" sz="2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מקצוע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60,000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60,000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570326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סה"כ</a:t>
                      </a:r>
                      <a:endParaRPr lang="he-IL" sz="2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930,869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18,289</a:t>
                      </a:r>
                    </a:p>
                    <a:p>
                      <a:pPr rtl="1"/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912,580 </a:t>
                      </a:r>
                    </a:p>
                    <a:p>
                      <a:pPr rtl="1"/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6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1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1E413F8FFD259747935FA183B018FBB1" ma:contentTypeVersion="9" ma:contentTypeDescription="צור מסמך חדש." ma:contentTypeScope="" ma:versionID="772bc5fbf6eff4c18393d52015b8d410">
  <xsd:schema xmlns:xsd="http://www.w3.org/2001/XMLSchema" xmlns:xs="http://www.w3.org/2001/XMLSchema" xmlns:p="http://schemas.microsoft.com/office/2006/metadata/properties" xmlns:ns2="7b666151-437b-4ee0-874d-1f2a824b8fe9" xmlns:ns3="0f1a94be-c190-4a0f-a5ae-227d50b4459b" targetNamespace="http://schemas.microsoft.com/office/2006/metadata/properties" ma:root="true" ma:fieldsID="f6a3d2a60694254bd1582bfef5f3165a" ns2:_="" ns3:_="">
    <xsd:import namespace="7b666151-437b-4ee0-874d-1f2a824b8fe9"/>
    <xsd:import namespace="0f1a94be-c190-4a0f-a5ae-227d50b445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66151-437b-4ee0-874d-1f2a824b8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a94be-c190-4a0f-a5ae-227d50b445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26BD72-1EF4-47CA-8DF0-49C9BFEEB430}">
  <ds:schemaRefs>
    <ds:schemaRef ds:uri="http://purl.org/dc/dcmitype/"/>
    <ds:schemaRef ds:uri="http://schemas.microsoft.com/office/2006/documentManagement/types"/>
    <ds:schemaRef ds:uri="0f1a94be-c190-4a0f-a5ae-227d50b4459b"/>
    <ds:schemaRef ds:uri="http://purl.org/dc/elements/1.1/"/>
    <ds:schemaRef ds:uri="http://schemas.microsoft.com/office/2006/metadata/properties"/>
    <ds:schemaRef ds:uri="7b666151-437b-4ee0-874d-1f2a824b8fe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F32D9E-FD23-4CD1-97D7-D166FC3C9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666151-437b-4ee0-874d-1f2a824b8fe9"/>
    <ds:schemaRef ds:uri="0f1a94be-c190-4a0f-a5ae-227d50b44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9C73E9-8E87-4860-BFFA-B227D95EC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365</Words>
  <Application>Microsoft Office PowerPoint</Application>
  <PresentationFormat>מסך רחב</PresentationFormat>
  <Paragraphs>100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Guttman Yad-Brush</vt:lpstr>
      <vt:lpstr>Segoe UI</vt:lpstr>
      <vt:lpstr>Segoe UI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 Hargas</dc:creator>
  <cp:lastModifiedBy>יעל טליאס</cp:lastModifiedBy>
  <cp:revision>35</cp:revision>
  <dcterms:created xsi:type="dcterms:W3CDTF">2019-04-07T09:28:15Z</dcterms:created>
  <dcterms:modified xsi:type="dcterms:W3CDTF">2019-10-02T07:32:48Z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0x0101001E413F8FFD259747935FA183B018FBB1</vt:lpwstr>
  </property>
  <property fmtid="{D5CDD505-2E9C-101B-9397-08002B2CF9AE}" pid="3" name="_dlc_DocIdItemGuid">
    <vt:lpwstr>ddb63cf5-2662-4461-b0f5-d337aa7fb2d0</vt:lpwstr>
  </property>
</Properties>
</file>