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 id="2147483660" r:id="rId5"/>
  </p:sldMasterIdLst>
  <p:sldIdLst>
    <p:sldId id="256" r:id="rId6"/>
    <p:sldId id="258" r:id="rId7"/>
    <p:sldId id="260" r:id="rId8"/>
    <p:sldId id="265" r:id="rId9"/>
    <p:sldId id="262" r:id="rId10"/>
    <p:sldId id="266" r:id="rId11"/>
    <p:sldId id="263" r:id="rId12"/>
    <p:sldId id="264" r:id="rId13"/>
    <p:sldId id="261" r:id="rId14"/>
    <p:sldId id="273" r:id="rId15"/>
    <p:sldId id="272" r:id="rId16"/>
    <p:sldId id="275" r:id="rId17"/>
    <p:sldId id="274" r:id="rId18"/>
    <p:sldId id="276" r:id="rId19"/>
    <p:sldId id="259"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B33"/>
    <a:srgbClr val="256291"/>
    <a:srgbClr val="0088CC"/>
    <a:srgbClr val="57AAAE"/>
    <a:srgbClr val="CFF8D6"/>
    <a:srgbClr val="77777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94660"/>
  </p:normalViewPr>
  <p:slideViewPr>
    <p:cSldViewPr snapToGrid="0">
      <p:cViewPr varScale="1">
        <p:scale>
          <a:sx n="103" d="100"/>
          <a:sy n="103" d="100"/>
        </p:scale>
        <p:origin x="15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62758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195085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37373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2343440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160878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279567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367383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8" name="Footer Placeholder 7"/>
          <p:cNvSpPr>
            <a:spLocks noGrp="1"/>
          </p:cNvSpPr>
          <p:nvPr>
            <p:ph type="ftr" sz="quarter" idx="11"/>
          </p:nvPr>
        </p:nvSpPr>
        <p:spPr/>
        <p:txBody>
          <a:bodyPr/>
          <a:lstStyle/>
          <a:p>
            <a:endParaRPr lang="he-IL"/>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59571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4" name="Footer Placeholder 3"/>
          <p:cNvSpPr>
            <a:spLocks noGrp="1"/>
          </p:cNvSpPr>
          <p:nvPr>
            <p:ph type="ftr" sz="quarter" idx="11"/>
          </p:nvPr>
        </p:nvSpPr>
        <p:spPr/>
        <p:txBody>
          <a:bodyPr/>
          <a:lstStyle/>
          <a:p>
            <a:endParaRPr lang="he-IL"/>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173028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409509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38677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65594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3540336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77957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CFDAD60F-90C8-46B0-8BC7-25A6DC79E825}" type="slidenum">
              <a:rPr lang="he-IL" smtClean="0"/>
              <a:t>‹#›</a:t>
            </a:fld>
            <a:endParaRPr lang="he-IL"/>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3984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60770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6" name="Footer Placeholder 5"/>
          <p:cNvSpPr>
            <a:spLocks noGrp="1"/>
          </p:cNvSpPr>
          <p:nvPr>
            <p:ph type="ftr" sz="quarter" idx="11"/>
          </p:nvPr>
        </p:nvSpPr>
        <p:spPr/>
        <p:txBody>
          <a:bodyPr/>
          <a:lstStyle/>
          <a:p>
            <a:endParaRPr lang="he-IL"/>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FDAD60F-90C8-46B0-8BC7-25A6DC79E825}" type="slidenum">
              <a:rPr lang="he-IL" smtClean="0"/>
              <a:t>‹#›</a:t>
            </a:fld>
            <a:endParaRPr lang="he-IL"/>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1435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1681102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4009671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31DECC6-D8D8-4F48-9AF1-BA40DB39F668}" type="datetimeFigureOut">
              <a:rPr lang="he-IL" smtClean="0"/>
              <a:t>י"א/טבת/תש"פ</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DAD60F-90C8-46B0-8BC7-25A6DC79E825}" type="slidenum">
              <a:rPr lang="he-IL" smtClean="0"/>
              <a:t>‹#›</a:t>
            </a:fld>
            <a:endParaRPr lang="he-IL"/>
          </a:p>
        </p:txBody>
      </p:sp>
    </p:spTree>
    <p:extLst>
      <p:ext uri="{BB962C8B-B14F-4D97-AF65-F5344CB8AC3E}">
        <p14:creationId xmlns:p14="http://schemas.microsoft.com/office/powerpoint/2010/main" val="193165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85083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103285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8567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0508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80745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58662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י"א/טבת/תש"פ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66871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71AC90-9C05-46CF-A7A3-018F3C965B06}" type="datetimeFigureOut">
              <a:rPr lang="he-IL" smtClean="0"/>
              <a:t>י"א/טבת/תש"פ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FB0DB5-132B-4817-B8E3-D15939C3BB28}" type="slidenum">
              <a:rPr lang="he-IL" smtClean="0"/>
              <a:t>‹#›</a:t>
            </a:fld>
            <a:endParaRPr lang="he-IL"/>
          </a:p>
        </p:txBody>
      </p:sp>
    </p:spTree>
    <p:extLst>
      <p:ext uri="{BB962C8B-B14F-4D97-AF65-F5344CB8AC3E}">
        <p14:creationId xmlns:p14="http://schemas.microsoft.com/office/powerpoint/2010/main" val="395248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31DECC6-D8D8-4F48-9AF1-BA40DB39F668}" type="datetimeFigureOut">
              <a:rPr lang="he-IL" smtClean="0"/>
              <a:t>י"א/טבת/תש"פ</a:t>
            </a:fld>
            <a:endParaRPr lang="he-IL"/>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CFDAD60F-90C8-46B0-8BC7-25A6DC79E825}" type="slidenum">
              <a:rPr lang="he-IL" smtClean="0"/>
              <a:t>‹#›</a:t>
            </a:fld>
            <a:endParaRPr lang="he-IL"/>
          </a:p>
        </p:txBody>
      </p:sp>
    </p:spTree>
    <p:extLst>
      <p:ext uri="{BB962C8B-B14F-4D97-AF65-F5344CB8AC3E}">
        <p14:creationId xmlns:p14="http://schemas.microsoft.com/office/powerpoint/2010/main" val="10088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573486" y="4749710"/>
            <a:ext cx="5094514" cy="1200329"/>
          </a:xfrm>
          <a:prstGeom prst="rect">
            <a:avLst/>
          </a:prstGeom>
          <a:noFill/>
        </p:spPr>
        <p:txBody>
          <a:bodyPr wrap="square" rtlCol="1">
            <a:spAutoFit/>
          </a:bodyPr>
          <a:lstStyle/>
          <a:p>
            <a:r>
              <a:rPr lang="he-IL" sz="3600" dirty="0" smtClean="0">
                <a:solidFill>
                  <a:srgbClr val="0088CC"/>
                </a:solidFill>
                <a:latin typeface="Guttman Yad-Brush" panose="02010401010101010101" pitchFamily="2" charset="-79"/>
                <a:cs typeface="Guttman Yad-Brush" panose="02010401010101010101" pitchFamily="2" charset="-79"/>
              </a:rPr>
              <a:t>דו"ח סטטוס שנה א – </a:t>
            </a:r>
          </a:p>
          <a:p>
            <a:r>
              <a:rPr lang="he-IL" sz="3600" dirty="0" smtClean="0">
                <a:solidFill>
                  <a:srgbClr val="0088CC"/>
                </a:solidFill>
                <a:latin typeface="Guttman Yad-Brush" panose="02010401010101010101" pitchFamily="2" charset="-79"/>
                <a:cs typeface="Guttman Yad-Brush" panose="02010401010101010101" pitchFamily="2" charset="-79"/>
              </a:rPr>
              <a:t>חצור הגלילית</a:t>
            </a:r>
            <a:endParaRPr lang="he-IL" sz="3600" dirty="0">
              <a:solidFill>
                <a:srgbClr val="0088CC"/>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93921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7608168" y="1628800"/>
            <a:ext cx="2257340"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600" b="1" dirty="0">
                <a:solidFill>
                  <a:prstClr val="black"/>
                </a:solidFill>
                <a:latin typeface="Century Gothic" panose="020B0502020202020204"/>
                <a:cs typeface="Gisha" panose="020B0502040204020203" pitchFamily="34" charset="-79"/>
              </a:rPr>
              <a:t>ארגוני- מערכתי</a:t>
            </a:r>
          </a:p>
        </p:txBody>
      </p:sp>
      <p:cxnSp>
        <p:nvCxnSpPr>
          <p:cNvPr id="3" name="מחבר ישר 2"/>
          <p:cNvCxnSpPr/>
          <p:nvPr/>
        </p:nvCxnSpPr>
        <p:spPr>
          <a:xfrm>
            <a:off x="9480376" y="2060848"/>
            <a:ext cx="0" cy="2016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מחבר ישר 3"/>
          <p:cNvCxnSpPr/>
          <p:nvPr/>
        </p:nvCxnSpPr>
        <p:spPr>
          <a:xfrm flipH="1">
            <a:off x="8760296" y="256490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H="1">
            <a:off x="8760296" y="3320988"/>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מלבן מעוגל 10"/>
          <p:cNvSpPr/>
          <p:nvPr/>
        </p:nvSpPr>
        <p:spPr>
          <a:xfrm>
            <a:off x="4679297" y="2334944"/>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רפואה קהילתית – חיזוק הקשר עם גורמים רפואיים בקהילה ומחוצה לה (ינקות, יח' התפתחותית, העשרה)</a:t>
            </a:r>
          </a:p>
        </p:txBody>
      </p:sp>
      <p:sp>
        <p:nvSpPr>
          <p:cNvPr id="12" name="מלבן 11"/>
          <p:cNvSpPr/>
          <p:nvPr/>
        </p:nvSpPr>
        <p:spPr>
          <a:xfrm>
            <a:off x="4871864" y="764704"/>
            <a:ext cx="3371436" cy="400110"/>
          </a:xfrm>
          <a:prstGeom prst="rect">
            <a:avLst/>
          </a:prstGeom>
        </p:spPr>
        <p:txBody>
          <a:bodyPr wrap="none">
            <a:spAutoFit/>
          </a:bodyPr>
          <a:lstStyle/>
          <a:p>
            <a:pPr defTabSz="457200" rtl="0"/>
            <a:r>
              <a:rPr lang="he-IL" sz="2000" b="1" dirty="0">
                <a:solidFill>
                  <a:srgbClr val="A53010">
                    <a:lumMod val="75000"/>
                  </a:srgbClr>
                </a:solidFill>
                <a:latin typeface="Century Gothic" panose="020B0502020202020204"/>
                <a:cs typeface="Gisha" panose="020B0502040204020203" pitchFamily="34" charset="-79"/>
              </a:rPr>
              <a:t>יעדים לשנת הלימודים תש"פ</a:t>
            </a:r>
          </a:p>
        </p:txBody>
      </p:sp>
      <p:sp>
        <p:nvSpPr>
          <p:cNvPr id="13" name="מלבן מעוגל 12"/>
          <p:cNvSpPr/>
          <p:nvPr/>
        </p:nvSpPr>
        <p:spPr>
          <a:xfrm>
            <a:off x="4679297" y="3063789"/>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ינקות – חיזוק הקשר עם המסגרות הפרטיות ומפוקחות</a:t>
            </a:r>
          </a:p>
        </p:txBody>
      </p:sp>
      <p:sp>
        <p:nvSpPr>
          <p:cNvPr id="15" name="מלבן מעוגל 14"/>
          <p:cNvSpPr/>
          <p:nvPr/>
        </p:nvSpPr>
        <p:spPr>
          <a:xfrm>
            <a:off x="7583076" y="3861048"/>
            <a:ext cx="2257340"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600" b="1" dirty="0">
                <a:solidFill>
                  <a:prstClr val="black"/>
                </a:solidFill>
                <a:latin typeface="Century Gothic" panose="020B0502020202020204"/>
                <a:cs typeface="Gisha" panose="020B0502040204020203" pitchFamily="34" charset="-79"/>
              </a:rPr>
              <a:t>שותפות ציבור</a:t>
            </a:r>
          </a:p>
        </p:txBody>
      </p:sp>
      <p:cxnSp>
        <p:nvCxnSpPr>
          <p:cNvPr id="16" name="מחבר ישר 15"/>
          <p:cNvCxnSpPr/>
          <p:nvPr/>
        </p:nvCxnSpPr>
        <p:spPr>
          <a:xfrm>
            <a:off x="9474138" y="4293096"/>
            <a:ext cx="0" cy="20882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a:off x="8735204" y="4797152"/>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מלבן מעוגל 17"/>
          <p:cNvSpPr/>
          <p:nvPr/>
        </p:nvSpPr>
        <p:spPr>
          <a:xfrm>
            <a:off x="4630748" y="4545124"/>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פורום הורים – שותפות ומעורבות</a:t>
            </a:r>
          </a:p>
        </p:txBody>
      </p:sp>
      <p:cxnSp>
        <p:nvCxnSpPr>
          <p:cNvPr id="19" name="מחבר ישר 18"/>
          <p:cNvCxnSpPr/>
          <p:nvPr/>
        </p:nvCxnSpPr>
        <p:spPr>
          <a:xfrm flipH="1">
            <a:off x="8735204" y="5553236"/>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מלבן מעוגל 19"/>
          <p:cNvSpPr/>
          <p:nvPr/>
        </p:nvSpPr>
        <p:spPr>
          <a:xfrm>
            <a:off x="4630748" y="5301208"/>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הוצאת עלון על פעילות גיל הרך ביישוב </a:t>
            </a:r>
          </a:p>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והשירותים הניתנים ביישוב</a:t>
            </a:r>
          </a:p>
        </p:txBody>
      </p:sp>
    </p:spTree>
    <p:extLst>
      <p:ext uri="{BB962C8B-B14F-4D97-AF65-F5344CB8AC3E}">
        <p14:creationId xmlns:p14="http://schemas.microsoft.com/office/powerpoint/2010/main" val="328333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871864" y="764704"/>
            <a:ext cx="3371436" cy="400110"/>
          </a:xfrm>
          <a:prstGeom prst="rect">
            <a:avLst/>
          </a:prstGeom>
        </p:spPr>
        <p:txBody>
          <a:bodyPr wrap="none">
            <a:spAutoFit/>
          </a:bodyPr>
          <a:lstStyle/>
          <a:p>
            <a:pPr defTabSz="457200" rtl="0"/>
            <a:r>
              <a:rPr lang="he-IL" sz="2000" b="1" dirty="0">
                <a:solidFill>
                  <a:srgbClr val="A53010">
                    <a:lumMod val="75000"/>
                  </a:srgbClr>
                </a:solidFill>
                <a:latin typeface="Century Gothic" panose="020B0502020202020204"/>
                <a:cs typeface="Gisha" panose="020B0502040204020203" pitchFamily="34" charset="-79"/>
              </a:rPr>
              <a:t>יעדים לשנת הלימודים תש"פ</a:t>
            </a:r>
          </a:p>
        </p:txBody>
      </p:sp>
      <p:sp>
        <p:nvSpPr>
          <p:cNvPr id="3" name="מלבן מעוגל 2"/>
          <p:cNvSpPr/>
          <p:nvPr/>
        </p:nvSpPr>
        <p:spPr>
          <a:xfrm>
            <a:off x="7608168" y="1628800"/>
            <a:ext cx="2257340"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600" b="1" dirty="0">
                <a:solidFill>
                  <a:prstClr val="black"/>
                </a:solidFill>
                <a:latin typeface="Century Gothic" panose="020B0502020202020204"/>
                <a:cs typeface="Gisha" panose="020B0502040204020203" pitchFamily="34" charset="-79"/>
              </a:rPr>
              <a:t>פיתוח מקצועי</a:t>
            </a:r>
          </a:p>
        </p:txBody>
      </p:sp>
      <p:cxnSp>
        <p:nvCxnSpPr>
          <p:cNvPr id="5" name="מחבר ישר 4"/>
          <p:cNvCxnSpPr/>
          <p:nvPr/>
        </p:nvCxnSpPr>
        <p:spPr>
          <a:xfrm>
            <a:off x="9480376" y="2060848"/>
            <a:ext cx="0" cy="38164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a:off x="8760296" y="256490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מלבן מעוגל 7"/>
          <p:cNvSpPr/>
          <p:nvPr/>
        </p:nvSpPr>
        <p:spPr>
          <a:xfrm>
            <a:off x="4655840" y="2312876"/>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ינקות – מסגרות תחילה: הכשרת מנהלות מעונות  </a:t>
            </a:r>
          </a:p>
        </p:txBody>
      </p:sp>
      <p:cxnSp>
        <p:nvCxnSpPr>
          <p:cNvPr id="9" name="מחבר ישר 8"/>
          <p:cNvCxnSpPr/>
          <p:nvPr/>
        </p:nvCxnSpPr>
        <p:spPr>
          <a:xfrm flipH="1">
            <a:off x="8760296" y="3320988"/>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מלבן מעוגל 9"/>
          <p:cNvSpPr/>
          <p:nvPr/>
        </p:nvSpPr>
        <p:spPr>
          <a:xfrm>
            <a:off x="4655840" y="3068960"/>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ינקות – הכשרות לצוותים מקצועיים בתחום גיל הרך ביישוב ליצירת שפה משותפת בנושא "הקול ההורי" </a:t>
            </a:r>
          </a:p>
        </p:txBody>
      </p:sp>
      <p:cxnSp>
        <p:nvCxnSpPr>
          <p:cNvPr id="11" name="מחבר ישר 10"/>
          <p:cNvCxnSpPr/>
          <p:nvPr/>
        </p:nvCxnSpPr>
        <p:spPr>
          <a:xfrm flipH="1">
            <a:off x="8760296" y="4113076"/>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flipH="1">
            <a:off x="8760296" y="490516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מלבן מעוגל 14"/>
          <p:cNvSpPr/>
          <p:nvPr/>
        </p:nvSpPr>
        <p:spPr>
          <a:xfrm>
            <a:off x="4655840" y="3852115"/>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ינקות: בניית </a:t>
            </a:r>
            <a:r>
              <a:rPr lang="he-IL" sz="1400" dirty="0" err="1">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תוכנית</a:t>
            </a:r>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 + לו"ז להכשרות הבין מקצועיות</a:t>
            </a:r>
          </a:p>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(הקמת צוות יישום מצומצם)</a:t>
            </a:r>
          </a:p>
        </p:txBody>
      </p:sp>
      <p:sp>
        <p:nvSpPr>
          <p:cNvPr id="16" name="מלבן מעוגל 15"/>
          <p:cNvSpPr/>
          <p:nvPr/>
        </p:nvSpPr>
        <p:spPr>
          <a:xfrm>
            <a:off x="4655840" y="4653136"/>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ינקות: השתלמויות נקודתיות למטפלות (גמילה וכד') </a:t>
            </a:r>
          </a:p>
        </p:txBody>
      </p:sp>
    </p:spTree>
    <p:extLst>
      <p:ext uri="{BB962C8B-B14F-4D97-AF65-F5344CB8AC3E}">
        <p14:creationId xmlns:p14="http://schemas.microsoft.com/office/powerpoint/2010/main" val="162835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7608168" y="1628800"/>
            <a:ext cx="2257340"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600" b="1" dirty="0">
                <a:solidFill>
                  <a:prstClr val="black"/>
                </a:solidFill>
                <a:latin typeface="Century Gothic" panose="020B0502020202020204"/>
                <a:cs typeface="Gisha" panose="020B0502040204020203" pitchFamily="34" charset="-79"/>
              </a:rPr>
              <a:t>פיתוח תשתיות</a:t>
            </a:r>
          </a:p>
        </p:txBody>
      </p:sp>
      <p:cxnSp>
        <p:nvCxnSpPr>
          <p:cNvPr id="3" name="מחבר ישר 2"/>
          <p:cNvCxnSpPr/>
          <p:nvPr/>
        </p:nvCxnSpPr>
        <p:spPr>
          <a:xfrm>
            <a:off x="9480376" y="2060848"/>
            <a:ext cx="0" cy="29523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מחבר ישר 3"/>
          <p:cNvCxnSpPr/>
          <p:nvPr/>
        </p:nvCxnSpPr>
        <p:spPr>
          <a:xfrm flipH="1">
            <a:off x="8760296" y="256490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מלבן מעוגל 4"/>
          <p:cNvSpPr/>
          <p:nvPr/>
        </p:nvSpPr>
        <p:spPr>
          <a:xfrm>
            <a:off x="4655840" y="2312876"/>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הקמת מעון יום נוסף</a:t>
            </a:r>
          </a:p>
        </p:txBody>
      </p:sp>
      <p:cxnSp>
        <p:nvCxnSpPr>
          <p:cNvPr id="6" name="מחבר ישר 5"/>
          <p:cNvCxnSpPr/>
          <p:nvPr/>
        </p:nvCxnSpPr>
        <p:spPr>
          <a:xfrm flipH="1">
            <a:off x="8760296" y="3320988"/>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4655840" y="3068960"/>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בניית קומה שניה במרכז לגיל הרך להרחבת הפעילות </a:t>
            </a:r>
          </a:p>
        </p:txBody>
      </p:sp>
      <p:cxnSp>
        <p:nvCxnSpPr>
          <p:cNvPr id="8" name="מחבר ישר 7"/>
          <p:cNvCxnSpPr/>
          <p:nvPr/>
        </p:nvCxnSpPr>
        <p:spPr>
          <a:xfrm flipH="1">
            <a:off x="8760296" y="4113076"/>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מלבן מעוגל 10"/>
          <p:cNvSpPr/>
          <p:nvPr/>
        </p:nvSpPr>
        <p:spPr>
          <a:xfrm>
            <a:off x="4679298" y="3807041"/>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ינקות: התאמת סביבה חינוכית במעונות הציבוריים (מסגרות תחילה)</a:t>
            </a:r>
          </a:p>
        </p:txBody>
      </p:sp>
      <p:sp>
        <p:nvSpPr>
          <p:cNvPr id="12" name="מלבן 11"/>
          <p:cNvSpPr/>
          <p:nvPr/>
        </p:nvSpPr>
        <p:spPr>
          <a:xfrm>
            <a:off x="4871864" y="764704"/>
            <a:ext cx="3371436" cy="400110"/>
          </a:xfrm>
          <a:prstGeom prst="rect">
            <a:avLst/>
          </a:prstGeom>
        </p:spPr>
        <p:txBody>
          <a:bodyPr wrap="none">
            <a:spAutoFit/>
          </a:bodyPr>
          <a:lstStyle/>
          <a:p>
            <a:pPr defTabSz="457200" rtl="0"/>
            <a:r>
              <a:rPr lang="he-IL" sz="2000" b="1" dirty="0">
                <a:solidFill>
                  <a:srgbClr val="A53010">
                    <a:lumMod val="75000"/>
                  </a:srgbClr>
                </a:solidFill>
                <a:latin typeface="Century Gothic" panose="020B0502020202020204"/>
                <a:cs typeface="Gisha" panose="020B0502040204020203" pitchFamily="34" charset="-79"/>
              </a:rPr>
              <a:t>יעדים לשנת הלימודים תש"פ</a:t>
            </a:r>
          </a:p>
        </p:txBody>
      </p:sp>
    </p:spTree>
    <p:extLst>
      <p:ext uri="{BB962C8B-B14F-4D97-AF65-F5344CB8AC3E}">
        <p14:creationId xmlns:p14="http://schemas.microsoft.com/office/powerpoint/2010/main" val="257036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7608168" y="1628800"/>
            <a:ext cx="2257340"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600" b="1" dirty="0">
                <a:solidFill>
                  <a:prstClr val="black"/>
                </a:solidFill>
                <a:latin typeface="Century Gothic" panose="020B0502020202020204"/>
                <a:cs typeface="Gisha" panose="020B0502040204020203" pitchFamily="34" charset="-79"/>
              </a:rPr>
              <a:t>העשרה</a:t>
            </a:r>
          </a:p>
        </p:txBody>
      </p:sp>
      <p:cxnSp>
        <p:nvCxnSpPr>
          <p:cNvPr id="3" name="מחבר ישר 2"/>
          <p:cNvCxnSpPr/>
          <p:nvPr/>
        </p:nvCxnSpPr>
        <p:spPr>
          <a:xfrm>
            <a:off x="9480376" y="2060848"/>
            <a:ext cx="0" cy="41764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מחבר ישר 3"/>
          <p:cNvCxnSpPr/>
          <p:nvPr/>
        </p:nvCxnSpPr>
        <p:spPr>
          <a:xfrm flipH="1">
            <a:off x="8760296" y="256490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מלבן מעוגל 4"/>
          <p:cNvSpPr/>
          <p:nvPr/>
        </p:nvSpPr>
        <p:spPr>
          <a:xfrm>
            <a:off x="4655840" y="2312876"/>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הפעלת חוגים לילדים בגיל הרך בהתאמה התפתחותית</a:t>
            </a:r>
          </a:p>
        </p:txBody>
      </p:sp>
      <p:cxnSp>
        <p:nvCxnSpPr>
          <p:cNvPr id="6" name="מחבר ישר 5"/>
          <p:cNvCxnSpPr/>
          <p:nvPr/>
        </p:nvCxnSpPr>
        <p:spPr>
          <a:xfrm flipH="1">
            <a:off x="8760296" y="332098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H="1">
            <a:off x="8760296" y="4113076"/>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מלבן מעוגל 8"/>
          <p:cNvSpPr/>
          <p:nvPr/>
        </p:nvSpPr>
        <p:spPr>
          <a:xfrm>
            <a:off x="4685622" y="3068960"/>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פעילות קהילתית – הורים וילדים</a:t>
            </a:r>
          </a:p>
        </p:txBody>
      </p:sp>
      <p:cxnSp>
        <p:nvCxnSpPr>
          <p:cNvPr id="10" name="מחבר ישר 9"/>
          <p:cNvCxnSpPr/>
          <p:nvPr/>
        </p:nvCxnSpPr>
        <p:spPr>
          <a:xfrm flipH="1">
            <a:off x="8760296" y="490516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מלבן מעוגל 10"/>
          <p:cNvSpPr/>
          <p:nvPr/>
        </p:nvSpPr>
        <p:spPr>
          <a:xfrm>
            <a:off x="4685622" y="3825043"/>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הרצאות וסדנאות להורים בנושאים שונים</a:t>
            </a:r>
          </a:p>
        </p:txBody>
      </p:sp>
      <p:sp>
        <p:nvSpPr>
          <p:cNvPr id="13" name="מלבן מעוגל 12"/>
          <p:cNvSpPr/>
          <p:nvPr/>
        </p:nvSpPr>
        <p:spPr>
          <a:xfrm>
            <a:off x="4685622" y="4617132"/>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הרחבת פעילות המשחקייה </a:t>
            </a:r>
            <a:r>
              <a:rPr lang="he-IL" sz="1400" dirty="0" err="1">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לאוכלוסיה</a:t>
            </a:r>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 קריה חסידית (פעימות)</a:t>
            </a:r>
          </a:p>
        </p:txBody>
      </p:sp>
    </p:spTree>
    <p:extLst>
      <p:ext uri="{BB962C8B-B14F-4D97-AF65-F5344CB8AC3E}">
        <p14:creationId xmlns:p14="http://schemas.microsoft.com/office/powerpoint/2010/main" val="22974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7608168" y="1628800"/>
            <a:ext cx="2257340" cy="43204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600" b="1" dirty="0">
                <a:solidFill>
                  <a:prstClr val="black"/>
                </a:solidFill>
                <a:latin typeface="Century Gothic" panose="020B0502020202020204"/>
                <a:cs typeface="Gisha" panose="020B0502040204020203" pitchFamily="34" charset="-79"/>
              </a:rPr>
              <a:t>שותפות ציבור</a:t>
            </a:r>
          </a:p>
        </p:txBody>
      </p:sp>
      <p:cxnSp>
        <p:nvCxnSpPr>
          <p:cNvPr id="3" name="מחבר ישר 2"/>
          <p:cNvCxnSpPr/>
          <p:nvPr/>
        </p:nvCxnSpPr>
        <p:spPr>
          <a:xfrm>
            <a:off x="9480376" y="2060848"/>
            <a:ext cx="0" cy="24482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מחבר ישר 3"/>
          <p:cNvCxnSpPr/>
          <p:nvPr/>
        </p:nvCxnSpPr>
        <p:spPr>
          <a:xfrm flipH="1">
            <a:off x="8760296" y="256490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מלבן מעוגל 4"/>
          <p:cNvSpPr/>
          <p:nvPr/>
        </p:nvSpPr>
        <p:spPr>
          <a:xfrm>
            <a:off x="4655840" y="2312876"/>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פורום הורים – שותפות ומעורבות</a:t>
            </a:r>
          </a:p>
        </p:txBody>
      </p:sp>
      <p:cxnSp>
        <p:nvCxnSpPr>
          <p:cNvPr id="6" name="מחבר ישר 5"/>
          <p:cNvCxnSpPr/>
          <p:nvPr/>
        </p:nvCxnSpPr>
        <p:spPr>
          <a:xfrm flipH="1">
            <a:off x="8760296" y="3320988"/>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מלבן מעוגל 6"/>
          <p:cNvSpPr/>
          <p:nvPr/>
        </p:nvSpPr>
        <p:spPr>
          <a:xfrm>
            <a:off x="4655840" y="3068960"/>
            <a:ext cx="4080998"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הוצאת עלון על פעילות גיל הרך ביישוב </a:t>
            </a:r>
          </a:p>
          <a:p>
            <a:pPr algn="ctr" defTabSz="457200" rtl="0"/>
            <a:r>
              <a:rPr lang="he-IL" sz="1400" dirty="0">
                <a:ln w="0"/>
                <a:solidFill>
                  <a:prstClr val="black"/>
                </a:solidFill>
                <a:effectLst>
                  <a:outerShdw blurRad="38100" dist="19050" dir="2700000" algn="tl" rotWithShape="0">
                    <a:prstClr val="black">
                      <a:alpha val="40000"/>
                    </a:prstClr>
                  </a:outerShdw>
                </a:effectLst>
                <a:latin typeface="Century Gothic" panose="020B0502020202020204"/>
                <a:cs typeface="Gisha" panose="020B0502040204020203" pitchFamily="34" charset="-79"/>
              </a:rPr>
              <a:t>והשירותים הניתנים ביישוב</a:t>
            </a:r>
          </a:p>
        </p:txBody>
      </p:sp>
    </p:spTree>
    <p:extLst>
      <p:ext uri="{BB962C8B-B14F-4D97-AF65-F5344CB8AC3E}">
        <p14:creationId xmlns:p14="http://schemas.microsoft.com/office/powerpoint/2010/main" val="121556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272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56735" y="735955"/>
            <a:ext cx="7708711" cy="5386090"/>
          </a:xfrm>
          <a:prstGeom prst="rect">
            <a:avLst/>
          </a:prstGeom>
          <a:noFill/>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he-IL" sz="2400" b="1" dirty="0" smtClean="0">
                <a:solidFill>
                  <a:srgbClr val="0088CC"/>
                </a:solidFill>
                <a:latin typeface="Segoe UI" panose="020B0502040204020203" pitchFamily="34" charset="0"/>
                <a:cs typeface="Segoe UI" panose="020B0502040204020203" pitchFamily="34" charset="0"/>
              </a:rPr>
              <a:t>כיצד היה תחום הינקות בחצור ב 2019</a:t>
            </a:r>
          </a:p>
          <a:p>
            <a:r>
              <a:rPr lang="he-IL" sz="1600" dirty="0" smtClean="0">
                <a:solidFill>
                  <a:srgbClr val="0088CC"/>
                </a:solidFill>
                <a:latin typeface="Segoe UI" panose="020B0502040204020203" pitchFamily="34" charset="0"/>
                <a:cs typeface="Segoe UI" panose="020B0502040204020203" pitchFamily="34" charset="0"/>
              </a:rPr>
              <a:t>תחום הינקות בחצור בשנת 2019, היה מורכב, במשך שמונה חודשים תחום גיל הרך התנהל ללא מנהלת חינוך רשותית.</a:t>
            </a:r>
          </a:p>
          <a:p>
            <a:r>
              <a:rPr lang="he-IL" sz="1600" dirty="0" smtClean="0">
                <a:solidFill>
                  <a:srgbClr val="0088CC"/>
                </a:solidFill>
                <a:latin typeface="Segoe UI" panose="020B0502040204020203" pitchFamily="34" charset="0"/>
                <a:cs typeface="Segoe UI" panose="020B0502040204020203" pitchFamily="34" charset="0"/>
              </a:rPr>
              <a:t>בשל העבודה העמוקה והאיכותית שנערכה בשנים הקודמות, תחום גיל הרך שמר על יציבות וכאשר נכנסה רכזת ינקות ותחום הורים, </a:t>
            </a:r>
            <a:r>
              <a:rPr lang="he-IL" sz="1600" dirty="0">
                <a:solidFill>
                  <a:srgbClr val="0088CC"/>
                </a:solidFill>
                <a:latin typeface="Segoe UI" panose="020B0502040204020203" pitchFamily="34" charset="0"/>
                <a:cs typeface="Segoe UI" panose="020B0502040204020203" pitchFamily="34" charset="0"/>
              </a:rPr>
              <a:t>הייתה קרקע פורייה להתחיל </a:t>
            </a:r>
            <a:r>
              <a:rPr lang="he-IL" sz="1600" dirty="0" smtClean="0">
                <a:solidFill>
                  <a:srgbClr val="0088CC"/>
                </a:solidFill>
                <a:latin typeface="Segoe UI" panose="020B0502040204020203" pitchFamily="34" charset="0"/>
                <a:cs typeface="Segoe UI" panose="020B0502040204020203" pitchFamily="34" charset="0"/>
              </a:rPr>
              <a:t>לעבוד </a:t>
            </a:r>
            <a:r>
              <a:rPr lang="he-IL" sz="1600" dirty="0">
                <a:solidFill>
                  <a:srgbClr val="0088CC"/>
                </a:solidFill>
                <a:latin typeface="Segoe UI" panose="020B0502040204020203" pitchFamily="34" charset="0"/>
                <a:cs typeface="Segoe UI" panose="020B0502040204020203" pitchFamily="34" charset="0"/>
              </a:rPr>
              <a:t>עליה</a:t>
            </a:r>
            <a:r>
              <a:rPr lang="he-IL" sz="1600" dirty="0" smtClean="0">
                <a:solidFill>
                  <a:srgbClr val="0088CC"/>
                </a:solidFill>
                <a:latin typeface="Segoe UI" panose="020B0502040204020203" pitchFamily="34" charset="0"/>
                <a:cs typeface="Segoe UI" panose="020B0502040204020203" pitchFamily="34" charset="0"/>
              </a:rPr>
              <a:t>.</a:t>
            </a:r>
          </a:p>
          <a:p>
            <a:r>
              <a:rPr lang="he-IL" sz="1600" dirty="0" smtClean="0">
                <a:solidFill>
                  <a:srgbClr val="0088CC"/>
                </a:solidFill>
                <a:latin typeface="Segoe UI" panose="020B0502040204020203" pitchFamily="34" charset="0"/>
                <a:cs typeface="Segoe UI" panose="020B0502040204020203" pitchFamily="34" charset="0"/>
              </a:rPr>
              <a:t>בשבעה חודשים של עבודה משותפת של מנהלת חינוך גיל רך הרשותית ושל רכזת ינקות ותחום הורים, הוקמו מחדש תוכניות שפעלו בעבר והוקמו חדשות.</a:t>
            </a:r>
          </a:p>
          <a:p>
            <a:r>
              <a:rPr lang="he-IL" sz="1600" dirty="0" smtClean="0">
                <a:solidFill>
                  <a:srgbClr val="0088CC"/>
                </a:solidFill>
                <a:latin typeface="Segoe UI" panose="020B0502040204020203" pitchFamily="34" charset="0"/>
                <a:cs typeface="Segoe UI" panose="020B0502040204020203" pitchFamily="34" charset="0"/>
              </a:rPr>
              <a:t>בתחום ההורים – תכנית "דלת פתוחה", קבוצת אימהות בוקר.</a:t>
            </a:r>
          </a:p>
          <a:p>
            <a:r>
              <a:rPr lang="he-IL" sz="1600" dirty="0" smtClean="0">
                <a:solidFill>
                  <a:srgbClr val="0088CC"/>
                </a:solidFill>
                <a:latin typeface="Segoe UI" panose="020B0502040204020203" pitchFamily="34" charset="0"/>
                <a:cs typeface="Segoe UI" panose="020B0502040204020203" pitchFamily="34" charset="0"/>
              </a:rPr>
              <a:t>בתחום המסגרות – הוקמו שני פורומים מנהלות מעונות –מפוקחים ופרטיים.</a:t>
            </a:r>
          </a:p>
          <a:p>
            <a:r>
              <a:rPr lang="he-IL" sz="1600" dirty="0" smtClean="0">
                <a:solidFill>
                  <a:srgbClr val="0088CC"/>
                </a:solidFill>
                <a:latin typeface="Segoe UI" panose="020B0502040204020203" pitchFamily="34" charset="0"/>
                <a:cs typeface="Segoe UI" panose="020B0502040204020203" pitchFamily="34" charset="0"/>
              </a:rPr>
              <a:t>נוצרו שיתופי פעולה חשובים וחדשים עם המעונות הפרטיים ועם המשפחתונים המפוקחים בקריה החסידית.</a:t>
            </a:r>
          </a:p>
          <a:p>
            <a:r>
              <a:rPr lang="he-IL" sz="1600" dirty="0" smtClean="0">
                <a:solidFill>
                  <a:srgbClr val="0088CC"/>
                </a:solidFill>
                <a:latin typeface="Segoe UI" panose="020B0502040204020203" pitchFamily="34" charset="0"/>
                <a:cs typeface="Segoe UI" panose="020B0502040204020203" pitchFamily="34" charset="0"/>
              </a:rPr>
              <a:t>בזירת אנשי המקצוע- נוצרו קשרים קרובים עם אנשי המקצוע ברשות אשר הובילו לשיתופי פעולה (פורום הורים הוקם ביוזמה משותפת עם המרכז צעירים, תכנית פעימות, עו"ס קהילתי במתנ"ס).</a:t>
            </a:r>
          </a:p>
          <a:p>
            <a:r>
              <a:rPr lang="he-IL" sz="1600" dirty="0" smtClean="0">
                <a:solidFill>
                  <a:srgbClr val="0088CC"/>
                </a:solidFill>
                <a:latin typeface="Segoe UI" panose="020B0502040204020203" pitchFamily="34" charset="0"/>
                <a:cs typeface="Segoe UI" panose="020B0502040204020203" pitchFamily="34" charset="0"/>
              </a:rPr>
              <a:t>בימים אלו אנו בונות תכניות עבודה לכל זירה, שמטרתם להעמיק את הידע בנוגע לגילאי ינקות ויצירת מענה איכותי ומיטבי לילדים בכל מסגרת בה הם נמצאים, במסגרות חינוכיות, עם הוריהם ועם אנשי המקצוע אותם הם פוגשים.</a:t>
            </a:r>
          </a:p>
          <a:p>
            <a:r>
              <a:rPr lang="he-IL" sz="1600" dirty="0" smtClean="0">
                <a:solidFill>
                  <a:srgbClr val="0088CC"/>
                </a:solidFill>
                <a:latin typeface="Segoe UI" panose="020B0502040204020203" pitchFamily="34" charset="0"/>
                <a:cs typeface="Segoe UI" panose="020B0502040204020203" pitchFamily="34" charset="0"/>
              </a:rPr>
              <a:t>שמו לנו למטרת על, לראות את כל ילדי קהילת חצור, להגיע הן לקריה החסידית והן למסגרות הפרטיות וליצור עם הכלים שלנו, הקניית ידע, הדרכות מקצועיות בשביל להעלות את סטנדרט איכות הטיפול שהילדים מקבלים.</a:t>
            </a:r>
            <a:endParaRPr lang="he-IL" sz="2800" dirty="0">
              <a:solidFill>
                <a:srgbClr val="0088C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986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39488"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הרשות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3777692358"/>
              </p:ext>
            </p:extLst>
          </p:nvPr>
        </p:nvGraphicFramePr>
        <p:xfrm>
          <a:off x="504967" y="850527"/>
          <a:ext cx="10413241" cy="5263670"/>
        </p:xfrm>
        <a:graphic>
          <a:graphicData uri="http://schemas.openxmlformats.org/drawingml/2006/table">
            <a:tbl>
              <a:tblPr rtl="1" firstRow="1" bandRow="1">
                <a:tableStyleId>{5C22544A-7EE6-4342-B048-85BDC9FD1C3A}</a:tableStyleId>
              </a:tblPr>
              <a:tblGrid>
                <a:gridCol w="2629448">
                  <a:extLst>
                    <a:ext uri="{9D8B030D-6E8A-4147-A177-3AD203B41FA5}">
                      <a16:colId xmlns:a16="http://schemas.microsoft.com/office/drawing/2014/main" val="909781991"/>
                    </a:ext>
                  </a:extLst>
                </a:gridCol>
                <a:gridCol w="2737484">
                  <a:extLst>
                    <a:ext uri="{9D8B030D-6E8A-4147-A177-3AD203B41FA5}">
                      <a16:colId xmlns:a16="http://schemas.microsoft.com/office/drawing/2014/main" val="395726566"/>
                    </a:ext>
                  </a:extLst>
                </a:gridCol>
                <a:gridCol w="1615556">
                  <a:extLst>
                    <a:ext uri="{9D8B030D-6E8A-4147-A177-3AD203B41FA5}">
                      <a16:colId xmlns:a16="http://schemas.microsoft.com/office/drawing/2014/main" val="2292364255"/>
                    </a:ext>
                  </a:extLst>
                </a:gridCol>
                <a:gridCol w="3430753">
                  <a:extLst>
                    <a:ext uri="{9D8B030D-6E8A-4147-A177-3AD203B41FA5}">
                      <a16:colId xmlns:a16="http://schemas.microsoft.com/office/drawing/2014/main" val="1363241455"/>
                    </a:ext>
                  </a:extLst>
                </a:gridCol>
              </a:tblGrid>
              <a:tr h="101956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413492">
                <a:tc rowSpan="6">
                  <a:txBody>
                    <a:bodyPr/>
                    <a:lstStyle/>
                    <a:p>
                      <a:pPr algn="r" rtl="1" fontAlgn="t"/>
                      <a:r>
                        <a:rPr lang="he-IL" sz="1400" b="1" i="0" u="none" strike="noStrike" dirty="0">
                          <a:solidFill>
                            <a:srgbClr val="000000"/>
                          </a:solidFill>
                          <a:effectLst/>
                          <a:latin typeface="Segoe UI Light" panose="020B0502040204020203" pitchFamily="34" charset="0"/>
                        </a:rPr>
                        <a:t>הטמעת תפיסה, שפה ותורת עבודה הקושרת בין הורים, מחנכות-מטפלות ונשות מקצוע</a:t>
                      </a:r>
                    </a:p>
                  </a:txBody>
                  <a:tcPr marL="0" marR="0" marT="0" marB="0"/>
                </a:tc>
                <a:tc>
                  <a:txBody>
                    <a:bodyPr/>
                    <a:lstStyle/>
                    <a:p>
                      <a:pPr algn="r" rtl="1" fontAlgn="ctr"/>
                      <a:r>
                        <a:rPr lang="he-IL" sz="1100" b="1" i="0" u="none" strike="noStrike" dirty="0">
                          <a:solidFill>
                            <a:srgbClr val="000000"/>
                          </a:solidFill>
                          <a:effectLst/>
                          <a:latin typeface="Segoe UI Light" panose="020B0502040204020203" pitchFamily="34" charset="0"/>
                        </a:rPr>
                        <a:t>הכשרות למנהלות הגיל הרך הרשותיות (מטה)</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rtl="1"/>
                      <a:endParaRPr lang="he-I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גיוס מומחה/</a:t>
                      </a:r>
                      <a:r>
                        <a:rPr lang="he-IL" sz="1100" b="1" i="0" u="none" strike="noStrike" dirty="0" err="1">
                          <a:solidFill>
                            <a:srgbClr val="000000"/>
                          </a:solidFill>
                          <a:effectLst/>
                          <a:latin typeface="Segoe UI Light" panose="020B0502040204020203" pitchFamily="34" charset="0"/>
                        </a:rPr>
                        <a:t>ית</a:t>
                      </a:r>
                      <a:r>
                        <a:rPr lang="he-IL" sz="1100" b="1" i="0" u="none" strike="noStrike" dirty="0">
                          <a:solidFill>
                            <a:srgbClr val="000000"/>
                          </a:solidFill>
                          <a:effectLst/>
                          <a:latin typeface="Segoe UI Light" panose="020B0502040204020203" pitchFamily="34" charset="0"/>
                        </a:rPr>
                        <a:t> גיל ינקות (תקציב בזירת הורים)</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קיום מפגשים קבועים של ועדת הגיל הרך</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algn="r" rtl="1" fontAlgn="t"/>
                      <a:r>
                        <a:rPr lang="he-IL" sz="1100" b="0" i="0" u="none" strike="noStrike" dirty="0">
                          <a:solidFill>
                            <a:srgbClr val="000000"/>
                          </a:solidFill>
                          <a:effectLst/>
                          <a:latin typeface="Segoe UI Light" panose="020B0502040204020203" pitchFamily="34" charset="0"/>
                        </a:rPr>
                        <a:t>בשל חופשת מחלה ממושכת של מנהלת גיל הרך , הועדה נפגשה פעם אחת השנה.</a:t>
                      </a:r>
                    </a:p>
                  </a:txBody>
                  <a:tcPr marL="0" marR="0" marT="0" marB="0"/>
                </a:tc>
                <a:extLst>
                  <a:ext uri="{0D108BD9-81ED-4DB2-BD59-A6C34878D82A}">
                    <a16:rowId xmlns:a16="http://schemas.microsoft.com/office/drawing/2014/main" val="3971621676"/>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יצירת מנגנוני עירוב הורים בקבלת החלטות/ פורום הורים גיל רך יישובי</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algn="r" rtl="1" fontAlgn="t"/>
                      <a:r>
                        <a:rPr lang="he-IL" sz="1100" b="0" i="0" u="none" strike="noStrike" dirty="0">
                          <a:solidFill>
                            <a:srgbClr val="000000"/>
                          </a:solidFill>
                          <a:effectLst/>
                          <a:latin typeface="Segoe UI Light" panose="020B0502040204020203" pitchFamily="34" charset="0"/>
                        </a:rPr>
                        <a:t>בשל חופשת מחלה ממושכת של מנהלת גיל הרך , הפורום נפגש פעם אחת השנה.</a:t>
                      </a:r>
                    </a:p>
                  </a:txBody>
                  <a:tcPr marL="0" marR="0" marT="0" marB="0"/>
                </a:tc>
                <a:extLst>
                  <a:ext uri="{0D108BD9-81ED-4DB2-BD59-A6C34878D82A}">
                    <a16:rowId xmlns:a16="http://schemas.microsoft.com/office/drawing/2014/main" val="2796947095"/>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ביסוס היכרות וקשר בין אנשי המקצוע</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מבנה ארגוני - הגדרה והסכמה</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התעכב בשל חופשת מחלה של מנהלת גיל רך יישובית. מומן ע"י יעדים שלא במימון המיזם</a:t>
                      </a:r>
                    </a:p>
                  </a:txBody>
                  <a:tcPr marL="0" marR="0" marT="0" marB="0"/>
                </a:tc>
                <a:extLst>
                  <a:ext uri="{0D108BD9-81ED-4DB2-BD59-A6C34878D82A}">
                    <a16:rowId xmlns:a16="http://schemas.microsoft.com/office/drawing/2014/main" val="1011020168"/>
                  </a:ext>
                </a:extLst>
              </a:tr>
              <a:tr h="413492">
                <a:tc rowSpan="3">
                  <a:txBody>
                    <a:bodyPr/>
                    <a:lstStyle/>
                    <a:p>
                      <a:pPr algn="r" rtl="1" fontAlgn="t"/>
                      <a:r>
                        <a:rPr lang="he-IL" sz="1100" b="1" i="0" u="none" strike="noStrike" dirty="0">
                          <a:solidFill>
                            <a:srgbClr val="000000"/>
                          </a:solidFill>
                          <a:effectLst/>
                          <a:latin typeface="Segoe UI Light" panose="020B0502040204020203" pitchFamily="34" charset="0"/>
                        </a:rPr>
                        <a:t>חיזוק מערך השירותים והמענים ודיוקם בהתאם לצורך היישובי</a:t>
                      </a:r>
                    </a:p>
                  </a:txBody>
                  <a:tcPr marL="0" marR="0" marT="0" marB="0"/>
                </a:tc>
                <a:tc>
                  <a:txBody>
                    <a:bodyPr/>
                    <a:lstStyle/>
                    <a:p>
                      <a:pPr algn="r" rtl="1" fontAlgn="ctr"/>
                      <a:r>
                        <a:rPr lang="he-IL" sz="1100" b="1" i="0" u="none" strike="noStrike" dirty="0">
                          <a:solidFill>
                            <a:srgbClr val="000000"/>
                          </a:solidFill>
                          <a:effectLst/>
                          <a:latin typeface="Segoe UI Light" panose="020B0502040204020203" pitchFamily="34" charset="0"/>
                        </a:rPr>
                        <a:t>מיפוי כלל המענים לגיל הרך ביישוב</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6676457"/>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פיתוח תכנית עבודה ברמת המענים והשירותים להורים ויישומה בפועל (תקציב בזירת הורים)</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7753887"/>
                  </a:ext>
                </a:extLst>
              </a:tr>
              <a:tr h="41349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אמצעי לריכוז והנגשת מידע עבור הורים ונשות/אנשי מקצוע</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76707775"/>
                  </a:ext>
                </a:extLst>
              </a:tr>
              <a:tr h="522673">
                <a:tc>
                  <a:txBody>
                    <a:bodyPr/>
                    <a:lstStyle/>
                    <a:p>
                      <a:pPr algn="r" rtl="1" fontAlgn="t"/>
                      <a:endParaRPr lang="he-IL" sz="1100" b="1" i="0" u="none" strike="noStrike" dirty="0">
                        <a:solidFill>
                          <a:srgbClr val="000000"/>
                        </a:solidFill>
                        <a:effectLst/>
                        <a:latin typeface="Segoe UI Light" panose="020B0502040204020203" pitchFamily="34" charset="0"/>
                      </a:endParaRPr>
                    </a:p>
                  </a:txBody>
                  <a:tcPr marL="0" marR="0" marT="0" marB="0"/>
                </a:tc>
                <a:tc>
                  <a:txBody>
                    <a:bodyPr/>
                    <a:lstStyle/>
                    <a:p>
                      <a:endParaRPr lang="he-IL"/>
                    </a:p>
                  </a:txBody>
                  <a:tcPr marL="0" marR="0" marT="0" marB="0" anchor="ctr"/>
                </a:tc>
                <a:tc>
                  <a:txBody>
                    <a:bodyPr/>
                    <a:lstStyle/>
                    <a:p>
                      <a:endParaRPr lang="he-IL"/>
                    </a:p>
                  </a:txBody>
                  <a:tcPr marL="0" marR="0" marT="0" marB="0" anchor="ctr"/>
                </a:tc>
                <a:tc>
                  <a:txBody>
                    <a:bodyPr/>
                    <a:lstStyle/>
                    <a:p>
                      <a:endParaRPr lang="he-IL" dirty="0"/>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79107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39488"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הרשות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1061863381"/>
              </p:ext>
            </p:extLst>
          </p:nvPr>
        </p:nvGraphicFramePr>
        <p:xfrm>
          <a:off x="122830" y="1177829"/>
          <a:ext cx="10795378" cy="5630357"/>
        </p:xfrm>
        <a:graphic>
          <a:graphicData uri="http://schemas.openxmlformats.org/drawingml/2006/table">
            <a:tbl>
              <a:tblPr rtl="1" firstRow="1" bandRow="1">
                <a:tableStyleId>{5C22544A-7EE6-4342-B048-85BDC9FD1C3A}</a:tableStyleId>
              </a:tblPr>
              <a:tblGrid>
                <a:gridCol w="2725941">
                  <a:extLst>
                    <a:ext uri="{9D8B030D-6E8A-4147-A177-3AD203B41FA5}">
                      <a16:colId xmlns:a16="http://schemas.microsoft.com/office/drawing/2014/main" val="909781991"/>
                    </a:ext>
                  </a:extLst>
                </a:gridCol>
                <a:gridCol w="2837942">
                  <a:extLst>
                    <a:ext uri="{9D8B030D-6E8A-4147-A177-3AD203B41FA5}">
                      <a16:colId xmlns:a16="http://schemas.microsoft.com/office/drawing/2014/main" val="395726566"/>
                    </a:ext>
                  </a:extLst>
                </a:gridCol>
                <a:gridCol w="1674843">
                  <a:extLst>
                    <a:ext uri="{9D8B030D-6E8A-4147-A177-3AD203B41FA5}">
                      <a16:colId xmlns:a16="http://schemas.microsoft.com/office/drawing/2014/main" val="2292364255"/>
                    </a:ext>
                  </a:extLst>
                </a:gridCol>
                <a:gridCol w="3556652">
                  <a:extLst>
                    <a:ext uri="{9D8B030D-6E8A-4147-A177-3AD203B41FA5}">
                      <a16:colId xmlns:a16="http://schemas.microsoft.com/office/drawing/2014/main" val="1363241455"/>
                    </a:ext>
                  </a:extLst>
                </a:gridCol>
              </a:tblGrid>
              <a:tr h="116416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465667">
                <a:tc rowSpan="8">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b="1" i="0" u="none" strike="noStrike" dirty="0" smtClean="0">
                          <a:solidFill>
                            <a:srgbClr val="000000"/>
                          </a:solidFill>
                          <a:effectLst/>
                          <a:latin typeface="Segoe UI Light" panose="020B0502040204020203" pitchFamily="34" charset="0"/>
                        </a:rPr>
                        <a:t>הגדלת התמיכה </a:t>
                      </a:r>
                      <a:r>
                        <a:rPr lang="he-IL" sz="1800" b="1" i="0" u="none" strike="noStrike" dirty="0" err="1" smtClean="0">
                          <a:solidFill>
                            <a:srgbClr val="000000"/>
                          </a:solidFill>
                          <a:effectLst/>
                          <a:latin typeface="Segoe UI Light" panose="020B0502040204020203" pitchFamily="34" charset="0"/>
                        </a:rPr>
                        <a:t>הרשותית</a:t>
                      </a:r>
                      <a:r>
                        <a:rPr lang="he-IL" sz="1800" b="1" i="0" u="none" strike="noStrike" dirty="0" smtClean="0">
                          <a:solidFill>
                            <a:srgbClr val="000000"/>
                          </a:solidFill>
                          <a:effectLst/>
                          <a:latin typeface="Segoe UI Light" panose="020B0502040204020203" pitchFamily="34" charset="0"/>
                        </a:rPr>
                        <a:t> בכלל המסגרות לגיל הינקות ביישוב</a:t>
                      </a:r>
                    </a:p>
                    <a:p>
                      <a:endParaRPr lang="he-IL" dirty="0"/>
                    </a:p>
                  </a:txBody>
                  <a:tcPr marL="0" marR="0" marT="0" marB="0"/>
                </a:tc>
                <a:tc>
                  <a:txBody>
                    <a:bodyPr/>
                    <a:lstStyle/>
                    <a:p>
                      <a:pPr algn="r" rtl="1" fontAlgn="ctr"/>
                      <a:r>
                        <a:rPr lang="he-IL" sz="1100" b="1" i="0" u="none" strike="noStrike" dirty="0">
                          <a:solidFill>
                            <a:srgbClr val="000000"/>
                          </a:solidFill>
                          <a:effectLst/>
                          <a:latin typeface="Segoe UI Light" panose="020B0502040204020203" pitchFamily="34" charset="0"/>
                        </a:rPr>
                        <a:t>יצירת פורום מנהלות מעונות ומפגשים קבועים (תקציב בזירת מסגרות)</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rtl="1"/>
                      <a:endParaRPr lang="he-I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465667">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יצירת פורום מייצגות מסגרות פרטיות וקיום מפגשים </a:t>
                      </a:r>
                      <a:r>
                        <a:rPr lang="he-IL" sz="1100" b="1" i="0" u="none" strike="noStrike" dirty="0" smtClean="0">
                          <a:solidFill>
                            <a:srgbClr val="000000"/>
                          </a:solidFill>
                          <a:effectLst/>
                          <a:latin typeface="Segoe UI Light" panose="020B0502040204020203" pitchFamily="34" charset="0"/>
                        </a:rPr>
                        <a:t>(</a:t>
                      </a:r>
                      <a:r>
                        <a:rPr lang="he-IL" sz="1100" b="1" i="0" u="none" strike="noStrike" dirty="0">
                          <a:solidFill>
                            <a:srgbClr val="000000"/>
                          </a:solidFill>
                          <a:effectLst/>
                          <a:latin typeface="Segoe UI Light" panose="020B0502040204020203" pitchFamily="34" charset="0"/>
                        </a:rPr>
                        <a:t>תקציב בזירת מסגרות)</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426861">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יצירה </a:t>
                      </a:r>
                      <a:r>
                        <a:rPr lang="he-IL" sz="1100" b="1" i="0" u="none" strike="noStrike" dirty="0" err="1">
                          <a:solidFill>
                            <a:srgbClr val="000000"/>
                          </a:solidFill>
                          <a:effectLst/>
                          <a:latin typeface="Segoe UI Light" panose="020B0502040204020203" pitchFamily="34" charset="0"/>
                        </a:rPr>
                        <a:t>ותחזוק</a:t>
                      </a:r>
                      <a:r>
                        <a:rPr lang="he-IL" sz="1100" b="1" i="0" u="none" strike="noStrike" dirty="0">
                          <a:solidFill>
                            <a:srgbClr val="000000"/>
                          </a:solidFill>
                          <a:effectLst/>
                          <a:latin typeface="Segoe UI Light" panose="020B0502040204020203" pitchFamily="34" charset="0"/>
                        </a:rPr>
                        <a:t> מנגנוני תקשורת בין הרשות לארגונים</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endParaRPr lang="he-IL" dirty="0"/>
                    </a:p>
                  </a:txBody>
                  <a:tcPr marL="0" marR="0" marT="0" marB="0"/>
                </a:tc>
                <a:extLst>
                  <a:ext uri="{0D108BD9-81ED-4DB2-BD59-A6C34878D82A}">
                    <a16:rowId xmlns:a16="http://schemas.microsoft.com/office/drawing/2014/main" val="3971621676"/>
                  </a:ext>
                </a:extLst>
              </a:tr>
              <a:tr h="426861">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קיום הכשרות לרכזות המשפחתונים (תקציב בזירת מסגרות)</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endParaRPr lang="he-IL"/>
                    </a:p>
                  </a:txBody>
                  <a:tcPr marL="0" marR="0" marT="0" marB="0"/>
                </a:tc>
                <a:extLst>
                  <a:ext uri="{0D108BD9-81ED-4DB2-BD59-A6C34878D82A}">
                    <a16:rowId xmlns:a16="http://schemas.microsoft.com/office/drawing/2014/main" val="2796947095"/>
                  </a:ext>
                </a:extLst>
              </a:tr>
              <a:tr h="465667">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פגישות שוטפות בין המנהלת </a:t>
                      </a:r>
                      <a:r>
                        <a:rPr lang="he-IL" sz="1100" b="1" i="0" u="none" strike="noStrike" dirty="0" err="1">
                          <a:solidFill>
                            <a:srgbClr val="000000"/>
                          </a:solidFill>
                          <a:effectLst/>
                          <a:latin typeface="Segoe UI Light" panose="020B0502040204020203" pitchFamily="34" charset="0"/>
                        </a:rPr>
                        <a:t>הרשותית</a:t>
                      </a:r>
                      <a:r>
                        <a:rPr lang="he-IL" sz="1100" b="1" i="0" u="none" strike="noStrike" dirty="0">
                          <a:solidFill>
                            <a:srgbClr val="000000"/>
                          </a:solidFill>
                          <a:effectLst/>
                          <a:latin typeface="Segoe UI Light" panose="020B0502040204020203" pitchFamily="34" charset="0"/>
                        </a:rPr>
                        <a:t> לבין המפקחת היישובית ומנהלת התחום מטעם האגף במחוז</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בתכנון</a:t>
                      </a:r>
                    </a:p>
                  </a:txBody>
                  <a:tcPr marL="0" marR="0" marT="0" marB="0" anchor="ctr"/>
                </a:tc>
                <a:tc>
                  <a:txBody>
                    <a:bodyPr/>
                    <a:lstStyle/>
                    <a:p>
                      <a:endParaRPr lang="he-IL"/>
                    </a:p>
                  </a:txBody>
                  <a:tcPr/>
                </a:tc>
                <a:extLst>
                  <a:ext uri="{0D108BD9-81ED-4DB2-BD59-A6C34878D82A}">
                    <a16:rowId xmlns:a16="http://schemas.microsoft.com/office/drawing/2014/main" val="2673772806"/>
                  </a:ext>
                </a:extLst>
              </a:tr>
              <a:tr h="465667">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הכשרות במסגרות הפרטיות בנושא תהליך הרישוי (תקציב בזירת מסגרות)</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endParaRPr lang="he-IL" dirty="0"/>
                    </a:p>
                  </a:txBody>
                  <a:tcPr marL="0" marR="0" marT="0" marB="0"/>
                </a:tc>
                <a:extLst>
                  <a:ext uri="{0D108BD9-81ED-4DB2-BD59-A6C34878D82A}">
                    <a16:rowId xmlns:a16="http://schemas.microsoft.com/office/drawing/2014/main" val="1011020168"/>
                  </a:ext>
                </a:extLst>
              </a:tr>
              <a:tr h="465667">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הפצת ערכת רישוי למסגרות הפרטיות</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טרם התחיל </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6676457"/>
                  </a:ext>
                </a:extLst>
              </a:tr>
              <a:tr h="781212">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מקור סיוע למייצגות המסגרות הפרטיות בנושא תהליך הרישוי</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7753887"/>
                  </a:ext>
                </a:extLst>
              </a:tr>
              <a:tr h="465667">
                <a:tc>
                  <a:txBody>
                    <a:bodyPr/>
                    <a:lstStyle/>
                    <a:p>
                      <a:endParaRPr lang="he-IL" dirty="0"/>
                    </a:p>
                  </a:txBody>
                  <a:tcPr marL="0" marR="0" marT="0" marB="0"/>
                </a:tc>
                <a:tc>
                  <a:txBody>
                    <a:bodyPr/>
                    <a:lstStyle/>
                    <a:p>
                      <a:endParaRPr lang="he-IL" dirty="0"/>
                    </a:p>
                  </a:txBody>
                  <a:tcPr marL="0" marR="0" marT="0" marB="0" anchor="ctr"/>
                </a:tc>
                <a:tc>
                  <a:txBody>
                    <a:bodyPr/>
                    <a:lstStyle/>
                    <a:p>
                      <a:endParaRPr lang="he-IL" dirty="0"/>
                    </a:p>
                  </a:txBody>
                  <a:tcPr marL="0" marR="0" marT="0" marB="0" anchor="ct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76707775"/>
                  </a:ext>
                </a:extLst>
              </a:tr>
            </a:tbl>
          </a:graphicData>
        </a:graphic>
      </p:graphicFrame>
    </p:spTree>
    <p:extLst>
      <p:ext uri="{BB962C8B-B14F-4D97-AF65-F5344CB8AC3E}">
        <p14:creationId xmlns:p14="http://schemas.microsoft.com/office/powerpoint/2010/main" val="257925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7" y="850526"/>
            <a:ext cx="12192000" cy="6858000"/>
          </a:xfrm>
          <a:prstGeom prst="rect">
            <a:avLst/>
          </a:prstGeom>
        </p:spPr>
      </p:pic>
      <p:sp>
        <p:nvSpPr>
          <p:cNvPr id="8" name="TextBox 7"/>
          <p:cNvSpPr txBox="1"/>
          <p:nvPr/>
        </p:nvSpPr>
        <p:spPr>
          <a:xfrm>
            <a:off x="4914719"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מסגרות</a:t>
            </a:r>
            <a:endParaRPr lang="he-IL" sz="2800" dirty="0">
              <a:solidFill>
                <a:srgbClr val="777777"/>
              </a:solidFill>
            </a:endParaRPr>
          </a:p>
        </p:txBody>
      </p:sp>
      <p:sp>
        <p:nvSpPr>
          <p:cNvPr id="6" name="TextBox 5"/>
          <p:cNvSpPr txBox="1"/>
          <p:nvPr/>
        </p:nvSpPr>
        <p:spPr>
          <a:xfrm>
            <a:off x="723331" y="6005014"/>
            <a:ext cx="10194877" cy="584775"/>
          </a:xfrm>
          <a:prstGeom prst="rect">
            <a:avLst/>
          </a:prstGeom>
          <a:noFill/>
          <a:ln>
            <a:solidFill>
              <a:schemeClr val="accent1"/>
            </a:solidFill>
          </a:ln>
        </p:spPr>
        <p:txBody>
          <a:bodyPr wrap="square" rtlCol="1">
            <a:spAutoFit/>
          </a:bodyPr>
          <a:lstStyle/>
          <a:p>
            <a:r>
              <a:rPr lang="he-IL" sz="3200" dirty="0" smtClean="0">
                <a:latin typeface="Segoe UI" panose="020B0502040204020203" pitchFamily="34" charset="0"/>
                <a:cs typeface="Segoe UI" panose="020B0502040204020203" pitchFamily="34" charset="0"/>
              </a:rPr>
              <a:t>(*) </a:t>
            </a:r>
            <a:r>
              <a:rPr lang="he-IL" sz="3200" b="1" dirty="0" smtClean="0">
                <a:latin typeface="Segoe UI" panose="020B0502040204020203" pitchFamily="34" charset="0"/>
                <a:cs typeface="Segoe UI" panose="020B0502040204020203" pitchFamily="34" charset="0"/>
              </a:rPr>
              <a:t>סטטוס ביצוע</a:t>
            </a:r>
            <a:r>
              <a:rPr lang="he-IL" sz="3200" dirty="0" smtClean="0">
                <a:latin typeface="Segoe UI" panose="020B0502040204020203" pitchFamily="34" charset="0"/>
                <a:cs typeface="Segoe UI" panose="020B0502040204020203" pitchFamily="34" charset="0"/>
              </a:rPr>
              <a:t>: </a:t>
            </a:r>
            <a:r>
              <a:rPr lang="he-IL" sz="3200" dirty="0">
                <a:latin typeface="Segoe UI" panose="020B0502040204020203" pitchFamily="34" charset="0"/>
                <a:cs typeface="Segoe UI" panose="020B0502040204020203" pitchFamily="34" charset="0"/>
              </a:rPr>
              <a:t>בתכנון, בתהליך, הושלם, בהמתנה, </a:t>
            </a:r>
            <a:r>
              <a:rPr lang="he-IL" sz="3200" dirty="0" smtClean="0">
                <a:latin typeface="Segoe UI" panose="020B0502040204020203" pitchFamily="34" charset="0"/>
                <a:cs typeface="Segoe UI" panose="020B0502040204020203" pitchFamily="34" charset="0"/>
              </a:rPr>
              <a:t>בוטל</a:t>
            </a:r>
            <a:endParaRPr lang="he-IL" sz="3200" dirty="0">
              <a:latin typeface="Segoe UI" panose="020B0502040204020203" pitchFamily="34" charset="0"/>
              <a:cs typeface="Segoe UI" panose="020B0502040204020203"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2750324509"/>
              </p:ext>
            </p:extLst>
          </p:nvPr>
        </p:nvGraphicFramePr>
        <p:xfrm>
          <a:off x="723332" y="1014302"/>
          <a:ext cx="10194876" cy="4617720"/>
        </p:xfrm>
        <a:graphic>
          <a:graphicData uri="http://schemas.openxmlformats.org/drawingml/2006/table">
            <a:tbl>
              <a:tblPr rtl="1" firstRow="1" bandRow="1">
                <a:tableStyleId>{5C22544A-7EE6-4342-B048-85BDC9FD1C3A}</a:tableStyleId>
              </a:tblPr>
              <a:tblGrid>
                <a:gridCol w="2574308">
                  <a:extLst>
                    <a:ext uri="{9D8B030D-6E8A-4147-A177-3AD203B41FA5}">
                      <a16:colId xmlns:a16="http://schemas.microsoft.com/office/drawing/2014/main" val="909781991"/>
                    </a:ext>
                  </a:extLst>
                </a:gridCol>
                <a:gridCol w="2596243">
                  <a:extLst>
                    <a:ext uri="{9D8B030D-6E8A-4147-A177-3AD203B41FA5}">
                      <a16:colId xmlns:a16="http://schemas.microsoft.com/office/drawing/2014/main" val="395726566"/>
                    </a:ext>
                  </a:extLst>
                </a:gridCol>
                <a:gridCol w="1534886">
                  <a:extLst>
                    <a:ext uri="{9D8B030D-6E8A-4147-A177-3AD203B41FA5}">
                      <a16:colId xmlns:a16="http://schemas.microsoft.com/office/drawing/2014/main" val="2292364255"/>
                    </a:ext>
                  </a:extLst>
                </a:gridCol>
                <a:gridCol w="3489439">
                  <a:extLst>
                    <a:ext uri="{9D8B030D-6E8A-4147-A177-3AD203B41FA5}">
                      <a16:colId xmlns:a16="http://schemas.microsoft.com/office/drawing/2014/main" val="1363241455"/>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חיזוק איכות המסגרות המפוקחות בהיבטים מבניים ותהליכיים</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הכשרות במעונות ובמשפחתונים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370840">
                <a:tc>
                  <a:txBody>
                    <a:bodyPr/>
                    <a:lstStyle/>
                    <a:p>
                      <a:endParaRPr lang="he-IL"/>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יום עיון למנהלות </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370840">
                <a:tc>
                  <a:txBody>
                    <a:bodyPr/>
                    <a:lstStyle/>
                    <a:p>
                      <a:endParaRPr lang="he-IL"/>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הכשרת משפחתונים </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370840">
                <a:tc>
                  <a:txBody>
                    <a:bodyPr/>
                    <a:lstStyle/>
                    <a:p>
                      <a:endParaRPr lang="he-IL"/>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יישום תכנית העבודה הנוגעת לסביבה חינוכית ותנאי העבודה של צוותי המעונות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r h="370840">
                <a:tc>
                  <a:txBody>
                    <a:bodyPr/>
                    <a:lstStyle/>
                    <a:p>
                      <a:endParaRPr lang="he-IL"/>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גיוס כוח אדם בהתאם לסטנדרטים לפי תכנית העבודה היישובית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שיפור שלומות, מוטיבציה ותחושת ערך של צוותי חינוך-טיפול</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הדרכות פרטניות למטפלות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11020168"/>
                  </a:ext>
                </a:extLst>
              </a:tr>
              <a:tr h="370840">
                <a:tc>
                  <a:txBody>
                    <a:bodyPr/>
                    <a:lstStyle/>
                    <a:p>
                      <a:endParaRPr lang="he-IL"/>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ימי עיון, העשרה והשתלמויות לפי תכניות העבודה היישוביות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6676457"/>
                  </a:ext>
                </a:extLst>
              </a:tr>
              <a:tr h="352066">
                <a:tc>
                  <a:txBody>
                    <a:bodyPr/>
                    <a:lstStyle/>
                    <a:p>
                      <a:pPr algn="r" rtl="1" fontAlgn="ctr"/>
                      <a:r>
                        <a:rPr lang="he-IL" sz="1100" b="1" i="0" u="none" strike="noStrike" dirty="0">
                          <a:solidFill>
                            <a:srgbClr val="000000"/>
                          </a:solidFill>
                          <a:effectLst/>
                          <a:latin typeface="Segoe UI Light" panose="020B0502040204020203" pitchFamily="34" charset="0"/>
                        </a:rPr>
                        <a:t>חיזוק הקשרים מעון-רשות, מעון-הורים ומעון-מעון</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פגישות </a:t>
                      </a:r>
                      <a:r>
                        <a:rPr lang="he-IL" sz="1100" b="1" i="0" u="none" strike="noStrike" dirty="0" smtClean="0">
                          <a:solidFill>
                            <a:srgbClr val="000000"/>
                          </a:solidFill>
                          <a:effectLst/>
                          <a:latin typeface="Segoe UI Light" panose="020B0502040204020203" pitchFamily="34" charset="0"/>
                        </a:rPr>
                        <a:t>עמיתות </a:t>
                      </a:r>
                      <a:r>
                        <a:rPr lang="he-IL" sz="1100" b="1" i="0" u="none" strike="noStrike" dirty="0">
                          <a:solidFill>
                            <a:srgbClr val="000000"/>
                          </a:solidFill>
                          <a:effectLst/>
                          <a:latin typeface="Segoe UI Light" panose="020B0502040204020203" pitchFamily="34" charset="0"/>
                        </a:rPr>
                        <a:t>בין צוותי המעונות לבין מומחה/</a:t>
                      </a:r>
                      <a:r>
                        <a:rPr lang="he-IL" sz="1100" b="1" i="0" u="none" strike="noStrike" dirty="0" err="1">
                          <a:solidFill>
                            <a:srgbClr val="000000"/>
                          </a:solidFill>
                          <a:effectLst/>
                          <a:latin typeface="Segoe UI Light" panose="020B0502040204020203" pitchFamily="34" charset="0"/>
                        </a:rPr>
                        <a:t>ית</a:t>
                      </a:r>
                      <a:r>
                        <a:rPr lang="he-IL" sz="1100" b="1" i="0" u="none" strike="noStrike" dirty="0">
                          <a:solidFill>
                            <a:srgbClr val="000000"/>
                          </a:solidFill>
                          <a:effectLst/>
                          <a:latin typeface="Segoe UI Light" panose="020B0502040204020203" pitchFamily="34" charset="0"/>
                        </a:rPr>
                        <a:t> גיל ינקות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7753887"/>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פורום מנהלות מעון</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76707775"/>
                  </a:ext>
                </a:extLst>
              </a:tr>
              <a:tr h="370840">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קיום מנגנוני תקשורת מוסדרים בין הורים לצוותי המעונות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עוד לא היה בתכנון </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539449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7" y="850526"/>
            <a:ext cx="12192000" cy="6858000"/>
          </a:xfrm>
          <a:prstGeom prst="rect">
            <a:avLst/>
          </a:prstGeom>
        </p:spPr>
      </p:pic>
      <p:sp>
        <p:nvSpPr>
          <p:cNvPr id="8" name="TextBox 7"/>
          <p:cNvSpPr txBox="1"/>
          <p:nvPr/>
        </p:nvSpPr>
        <p:spPr>
          <a:xfrm>
            <a:off x="4914719"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מסגרות</a:t>
            </a:r>
            <a:endParaRPr lang="he-IL" sz="2800" dirty="0">
              <a:solidFill>
                <a:srgbClr val="777777"/>
              </a:solidFill>
            </a:endParaRPr>
          </a:p>
        </p:txBody>
      </p:sp>
      <p:sp>
        <p:nvSpPr>
          <p:cNvPr id="6" name="TextBox 5"/>
          <p:cNvSpPr txBox="1"/>
          <p:nvPr/>
        </p:nvSpPr>
        <p:spPr>
          <a:xfrm>
            <a:off x="723331" y="6005014"/>
            <a:ext cx="10194877" cy="584775"/>
          </a:xfrm>
          <a:prstGeom prst="rect">
            <a:avLst/>
          </a:prstGeom>
          <a:noFill/>
          <a:ln>
            <a:solidFill>
              <a:schemeClr val="accent1"/>
            </a:solidFill>
          </a:ln>
        </p:spPr>
        <p:txBody>
          <a:bodyPr wrap="square" rtlCol="1">
            <a:spAutoFit/>
          </a:bodyPr>
          <a:lstStyle/>
          <a:p>
            <a:r>
              <a:rPr lang="he-IL" sz="3200" dirty="0" smtClean="0">
                <a:latin typeface="Segoe UI" panose="020B0502040204020203" pitchFamily="34" charset="0"/>
                <a:cs typeface="Segoe UI" panose="020B0502040204020203" pitchFamily="34" charset="0"/>
              </a:rPr>
              <a:t>(*) </a:t>
            </a:r>
            <a:r>
              <a:rPr lang="he-IL" sz="3200" b="1" dirty="0" smtClean="0">
                <a:latin typeface="Segoe UI" panose="020B0502040204020203" pitchFamily="34" charset="0"/>
                <a:cs typeface="Segoe UI" panose="020B0502040204020203" pitchFamily="34" charset="0"/>
              </a:rPr>
              <a:t>סטטוס ביצוע</a:t>
            </a:r>
            <a:r>
              <a:rPr lang="he-IL" sz="3200" dirty="0" smtClean="0">
                <a:latin typeface="Segoe UI" panose="020B0502040204020203" pitchFamily="34" charset="0"/>
                <a:cs typeface="Segoe UI" panose="020B0502040204020203" pitchFamily="34" charset="0"/>
              </a:rPr>
              <a:t>: </a:t>
            </a:r>
            <a:r>
              <a:rPr lang="he-IL" sz="3200" dirty="0">
                <a:latin typeface="Segoe UI" panose="020B0502040204020203" pitchFamily="34" charset="0"/>
                <a:cs typeface="Segoe UI" panose="020B0502040204020203" pitchFamily="34" charset="0"/>
              </a:rPr>
              <a:t>בתכנון, בתהליך, הושלם, בהמתנה, </a:t>
            </a:r>
            <a:r>
              <a:rPr lang="he-IL" sz="3200" dirty="0" smtClean="0">
                <a:latin typeface="Segoe UI" panose="020B0502040204020203" pitchFamily="34" charset="0"/>
                <a:cs typeface="Segoe UI" panose="020B0502040204020203" pitchFamily="34" charset="0"/>
              </a:rPr>
              <a:t>בוטל</a:t>
            </a:r>
            <a:endParaRPr lang="he-IL" sz="3200" dirty="0">
              <a:latin typeface="Segoe UI" panose="020B0502040204020203" pitchFamily="34" charset="0"/>
              <a:cs typeface="Segoe UI" panose="020B0502040204020203"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1216417530"/>
              </p:ext>
            </p:extLst>
          </p:nvPr>
        </p:nvGraphicFramePr>
        <p:xfrm>
          <a:off x="723332" y="1014302"/>
          <a:ext cx="10194876" cy="4917440"/>
        </p:xfrm>
        <a:graphic>
          <a:graphicData uri="http://schemas.openxmlformats.org/drawingml/2006/table">
            <a:tbl>
              <a:tblPr rtl="1" firstRow="1" bandRow="1">
                <a:tableStyleId>{5C22544A-7EE6-4342-B048-85BDC9FD1C3A}</a:tableStyleId>
              </a:tblPr>
              <a:tblGrid>
                <a:gridCol w="2574308">
                  <a:extLst>
                    <a:ext uri="{9D8B030D-6E8A-4147-A177-3AD203B41FA5}">
                      <a16:colId xmlns:a16="http://schemas.microsoft.com/office/drawing/2014/main" val="909781991"/>
                    </a:ext>
                  </a:extLst>
                </a:gridCol>
                <a:gridCol w="2596243">
                  <a:extLst>
                    <a:ext uri="{9D8B030D-6E8A-4147-A177-3AD203B41FA5}">
                      <a16:colId xmlns:a16="http://schemas.microsoft.com/office/drawing/2014/main" val="395726566"/>
                    </a:ext>
                  </a:extLst>
                </a:gridCol>
                <a:gridCol w="1534886">
                  <a:extLst>
                    <a:ext uri="{9D8B030D-6E8A-4147-A177-3AD203B41FA5}">
                      <a16:colId xmlns:a16="http://schemas.microsoft.com/office/drawing/2014/main" val="2292364255"/>
                    </a:ext>
                  </a:extLst>
                </a:gridCol>
                <a:gridCol w="3489439">
                  <a:extLst>
                    <a:ext uri="{9D8B030D-6E8A-4147-A177-3AD203B41FA5}">
                      <a16:colId xmlns:a16="http://schemas.microsoft.com/office/drawing/2014/main" val="1363241455"/>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חיבור מנהלות  מסגרות פרטיות לרשות</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מיפוי מסגרות פרטיות ברשות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 עבודת המיפוי טרם הושלמה, מטרתנו היא למפות את כלל המסגרות הפרטיות והמשפחתונים ברשות, בפרט בקריה החסידית, שאנו סבורות שישנן מסגרות פרטיות אשר לא מפוקחות.</a:t>
                      </a:r>
                    </a:p>
                  </a:txBody>
                  <a:tcPr marL="0" marR="0" marT="0" marB="0"/>
                </a:tc>
                <a:extLst>
                  <a:ext uri="{0D108BD9-81ED-4DB2-BD59-A6C34878D82A}">
                    <a16:rowId xmlns:a16="http://schemas.microsoft.com/office/drawing/2014/main" val="3719023904"/>
                  </a:ext>
                </a:extLst>
              </a:tr>
              <a:tr h="370840">
                <a:tc>
                  <a:txBody>
                    <a:bodyPr/>
                    <a:lstStyle/>
                    <a:p>
                      <a:endParaRPr lang="he-IL" dirty="0"/>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פורום מסגרות פרטיות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370840">
                <a:tc>
                  <a:txBody>
                    <a:bodyPr/>
                    <a:lstStyle/>
                    <a:p>
                      <a:endParaRPr lang="he-IL"/>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רישוי מסגרות פרטיות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370840">
                <a:tc>
                  <a:txBody>
                    <a:bodyPr/>
                    <a:lstStyle/>
                    <a:p>
                      <a:endParaRPr lang="he-IL"/>
                    </a:p>
                  </a:txBody>
                  <a:tcPr marL="0" marR="0" marT="0" marB="0" anchor="ctr"/>
                </a:tc>
                <a:tc>
                  <a:txBody>
                    <a:bodyPr/>
                    <a:lstStyle/>
                    <a:p>
                      <a:endParaRPr lang="he-IL"/>
                    </a:p>
                  </a:txBody>
                  <a:tcPr marL="0" marR="0" marT="0" marB="0"/>
                </a:tc>
                <a:tc>
                  <a:txBody>
                    <a:bodyPr/>
                    <a:lstStyle/>
                    <a:p>
                      <a:endParaRPr lang="he-IL"/>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r h="370840">
                <a:tc>
                  <a:txBody>
                    <a:bodyPr/>
                    <a:lstStyle/>
                    <a:p>
                      <a:endParaRPr lang="he-IL"/>
                    </a:p>
                  </a:txBody>
                  <a:tcPr marL="0" marR="0" marT="0" marB="0" anchor="ctr"/>
                </a:tc>
                <a:tc>
                  <a:txBody>
                    <a:bodyPr/>
                    <a:lstStyle/>
                    <a:p>
                      <a:endParaRPr lang="he-IL"/>
                    </a:p>
                  </a:txBody>
                  <a:tcPr marL="0" marR="0" marT="0" marB="0"/>
                </a:tc>
                <a:tc>
                  <a:txBody>
                    <a:bodyPr/>
                    <a:lstStyle/>
                    <a:p>
                      <a:endParaRPr lang="he-IL"/>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r h="370840">
                <a:tc>
                  <a:txBody>
                    <a:bodyPr/>
                    <a:lstStyle/>
                    <a:p>
                      <a:endParaRPr lang="he-IL"/>
                    </a:p>
                  </a:txBody>
                  <a:tcPr marL="0" marR="0" marT="0" marB="0" anchor="ctr"/>
                </a:tc>
                <a:tc>
                  <a:txBody>
                    <a:bodyPr/>
                    <a:lstStyle/>
                    <a:p>
                      <a:endParaRPr lang="he-IL"/>
                    </a:p>
                  </a:txBody>
                  <a:tcPr marL="0" marR="0" marT="0" marB="0"/>
                </a:tc>
                <a:tc>
                  <a:txBody>
                    <a:bodyPr/>
                    <a:lstStyle/>
                    <a:p>
                      <a:endParaRPr lang="he-IL"/>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11020168"/>
                  </a:ext>
                </a:extLst>
              </a:tr>
              <a:tr h="370840">
                <a:tc>
                  <a:txBody>
                    <a:bodyPr/>
                    <a:lstStyle/>
                    <a:p>
                      <a:endParaRPr lang="he-IL"/>
                    </a:p>
                  </a:txBody>
                  <a:tcPr marL="0" marR="0" marT="0" marB="0" anchor="ctr"/>
                </a:tc>
                <a:tc>
                  <a:txBody>
                    <a:bodyPr/>
                    <a:lstStyle/>
                    <a:p>
                      <a:endParaRPr lang="he-IL"/>
                    </a:p>
                  </a:txBody>
                  <a:tcPr marL="0" marR="0" marT="0" marB="0"/>
                </a:tc>
                <a:tc>
                  <a:txBody>
                    <a:bodyPr/>
                    <a:lstStyle/>
                    <a:p>
                      <a:endParaRPr lang="he-IL"/>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6676457"/>
                  </a:ext>
                </a:extLst>
              </a:tr>
              <a:tr h="352066">
                <a:tc>
                  <a:txBody>
                    <a:bodyPr/>
                    <a:lstStyle/>
                    <a:p>
                      <a:endParaRPr lang="he-IL"/>
                    </a:p>
                  </a:txBody>
                  <a:tcPr marL="0" marR="0" marT="0" marB="0" anchor="ctr"/>
                </a:tc>
                <a:tc>
                  <a:txBody>
                    <a:bodyPr/>
                    <a:lstStyle/>
                    <a:p>
                      <a:endParaRPr lang="he-IL"/>
                    </a:p>
                  </a:txBody>
                  <a:tcPr marL="0" marR="0" marT="0" marB="0"/>
                </a:tc>
                <a:tc>
                  <a:txBody>
                    <a:bodyPr/>
                    <a:lstStyle/>
                    <a:p>
                      <a:endParaRPr lang="he-IL"/>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7753887"/>
                  </a:ext>
                </a:extLst>
              </a:tr>
              <a:tr h="370840">
                <a:tc>
                  <a:txBody>
                    <a:bodyPr/>
                    <a:lstStyle/>
                    <a:p>
                      <a:endParaRPr lang="he-IL"/>
                    </a:p>
                  </a:txBody>
                  <a:tcPr/>
                </a:tc>
                <a:tc>
                  <a:txBody>
                    <a:bodyPr/>
                    <a:lstStyle/>
                    <a:p>
                      <a:endParaRPr lang="he-IL"/>
                    </a:p>
                  </a:txBody>
                  <a:tcPr marL="0" marR="0" marT="0" marB="0"/>
                </a:tc>
                <a:tc>
                  <a:txBody>
                    <a:bodyPr/>
                    <a:lstStyle/>
                    <a:p>
                      <a:endParaRPr lang="he-IL"/>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76707775"/>
                  </a:ext>
                </a:extLst>
              </a:tr>
              <a:tr h="370840">
                <a:tc>
                  <a:txBody>
                    <a:bodyPr/>
                    <a:lstStyle/>
                    <a:p>
                      <a:endParaRPr lang="he-IL"/>
                    </a:p>
                  </a:txBody>
                  <a:tcPr/>
                </a:tc>
                <a:tc>
                  <a:txBody>
                    <a:bodyPr/>
                    <a:lstStyle/>
                    <a:p>
                      <a:endParaRPr lang="he-IL"/>
                    </a:p>
                  </a:txBody>
                  <a:tcPr marL="0" marR="0" marT="0" marB="0"/>
                </a:tc>
                <a:tc>
                  <a:txBody>
                    <a:bodyPr/>
                    <a:lstStyle/>
                    <a:p>
                      <a:endParaRPr lang="he-IL" dirty="0"/>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988885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5295331" y="327306"/>
            <a:ext cx="1981950"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הורים</a:t>
            </a:r>
            <a:endParaRPr lang="he-IL" sz="2800" dirty="0">
              <a:solidFill>
                <a:srgbClr val="777777"/>
              </a:solidFill>
            </a:endParaRPr>
          </a:p>
        </p:txBody>
      </p:sp>
      <p:sp>
        <p:nvSpPr>
          <p:cNvPr id="6" name="TextBox 5"/>
          <p:cNvSpPr txBox="1"/>
          <p:nvPr/>
        </p:nvSpPr>
        <p:spPr>
          <a:xfrm>
            <a:off x="723331" y="6005014"/>
            <a:ext cx="10194877" cy="584775"/>
          </a:xfrm>
          <a:prstGeom prst="rect">
            <a:avLst/>
          </a:prstGeom>
          <a:noFill/>
          <a:ln>
            <a:solidFill>
              <a:schemeClr val="accent1"/>
            </a:solidFill>
          </a:ln>
        </p:spPr>
        <p:txBody>
          <a:bodyPr wrap="square" rtlCol="1">
            <a:spAutoFit/>
          </a:bodyPr>
          <a:lstStyle/>
          <a:p>
            <a:r>
              <a:rPr lang="he-IL" sz="3200" dirty="0" smtClean="0">
                <a:latin typeface="Segoe UI" panose="020B0502040204020203" pitchFamily="34" charset="0"/>
                <a:cs typeface="Segoe UI" panose="020B0502040204020203" pitchFamily="34" charset="0"/>
              </a:rPr>
              <a:t>(*) </a:t>
            </a:r>
            <a:r>
              <a:rPr lang="he-IL" sz="3200" b="1" dirty="0" smtClean="0">
                <a:latin typeface="Segoe UI" panose="020B0502040204020203" pitchFamily="34" charset="0"/>
                <a:cs typeface="Segoe UI" panose="020B0502040204020203" pitchFamily="34" charset="0"/>
              </a:rPr>
              <a:t>סטטוס ביצוע</a:t>
            </a:r>
            <a:r>
              <a:rPr lang="he-IL" sz="3200" dirty="0" smtClean="0">
                <a:latin typeface="Segoe UI" panose="020B0502040204020203" pitchFamily="34" charset="0"/>
                <a:cs typeface="Segoe UI" panose="020B0502040204020203" pitchFamily="34" charset="0"/>
              </a:rPr>
              <a:t>: </a:t>
            </a:r>
            <a:r>
              <a:rPr lang="he-IL" sz="3200" dirty="0">
                <a:latin typeface="Segoe UI" panose="020B0502040204020203" pitchFamily="34" charset="0"/>
                <a:cs typeface="Segoe UI" panose="020B0502040204020203" pitchFamily="34" charset="0"/>
              </a:rPr>
              <a:t>בתכנון, בתהליך, הושלם, בהמתנה, בוטל</a:t>
            </a:r>
          </a:p>
        </p:txBody>
      </p:sp>
      <p:graphicFrame>
        <p:nvGraphicFramePr>
          <p:cNvPr id="7" name="טבלה 6"/>
          <p:cNvGraphicFramePr>
            <a:graphicFrameLocks noGrp="1"/>
          </p:cNvGraphicFramePr>
          <p:nvPr>
            <p:extLst>
              <p:ext uri="{D42A27DB-BD31-4B8C-83A1-F6EECF244321}">
                <p14:modId xmlns:p14="http://schemas.microsoft.com/office/powerpoint/2010/main" val="803337079"/>
              </p:ext>
            </p:extLst>
          </p:nvPr>
        </p:nvGraphicFramePr>
        <p:xfrm>
          <a:off x="723332" y="1014302"/>
          <a:ext cx="10194876" cy="5019040"/>
        </p:xfrm>
        <a:graphic>
          <a:graphicData uri="http://schemas.openxmlformats.org/drawingml/2006/table">
            <a:tbl>
              <a:tblPr rtl="1" firstRow="1" bandRow="1">
                <a:tableStyleId>{5C22544A-7EE6-4342-B048-85BDC9FD1C3A}</a:tableStyleId>
              </a:tblPr>
              <a:tblGrid>
                <a:gridCol w="2574308">
                  <a:extLst>
                    <a:ext uri="{9D8B030D-6E8A-4147-A177-3AD203B41FA5}">
                      <a16:colId xmlns:a16="http://schemas.microsoft.com/office/drawing/2014/main" val="909781991"/>
                    </a:ext>
                  </a:extLst>
                </a:gridCol>
                <a:gridCol w="2596243">
                  <a:extLst>
                    <a:ext uri="{9D8B030D-6E8A-4147-A177-3AD203B41FA5}">
                      <a16:colId xmlns:a16="http://schemas.microsoft.com/office/drawing/2014/main" val="395726566"/>
                    </a:ext>
                  </a:extLst>
                </a:gridCol>
                <a:gridCol w="1534886">
                  <a:extLst>
                    <a:ext uri="{9D8B030D-6E8A-4147-A177-3AD203B41FA5}">
                      <a16:colId xmlns:a16="http://schemas.microsoft.com/office/drawing/2014/main" val="2292364255"/>
                    </a:ext>
                  </a:extLst>
                </a:gridCol>
                <a:gridCol w="3489439">
                  <a:extLst>
                    <a:ext uri="{9D8B030D-6E8A-4147-A177-3AD203B41FA5}">
                      <a16:colId xmlns:a16="http://schemas.microsoft.com/office/drawing/2014/main" val="1363241455"/>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algn="r" rtl="1" fontAlgn="t"/>
                      <a:r>
                        <a:rPr lang="he-IL" sz="1100" b="1" i="0" u="none" strike="noStrike" dirty="0">
                          <a:solidFill>
                            <a:srgbClr val="000000"/>
                          </a:solidFill>
                          <a:effectLst/>
                          <a:latin typeface="Segoe UI Light" panose="020B0502040204020203" pitchFamily="34" charset="0"/>
                        </a:rPr>
                        <a:t>ההורים מזהים את מערך השירותים הרשותי ככתובת מקצועית רלוונטית לכל מנעד הצרכים שלהם ושל ילדיהם בגיל הינקות</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גיוס מומחית ינקות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370840">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אמצעי לריכוז והנגשת מידע להורים בנושא שירותים ומענים להם ולילדיהם </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קיום מנגנונים וערוצי תקשורת בין מומחית גיל הינקות לבין כלל נשות/אנשי המקצוע והמסגרות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הקשר עם אנשי המקצוע ברשות, הינו תהליכי, טרם פגשנו באופן סדור את כל רופאי הילדים ברשות וישנה בירוקרטיה בעבודה אל מול טיפות החלב. </a:t>
                      </a:r>
                    </a:p>
                  </a:txBody>
                  <a:tcPr marL="0" marR="0" marT="0" marB="0"/>
                </a:tc>
                <a:extLst>
                  <a:ext uri="{0D108BD9-81ED-4DB2-BD59-A6C34878D82A}">
                    <a16:rowId xmlns:a16="http://schemas.microsoft.com/office/drawing/2014/main" val="3971621676"/>
                  </a:ext>
                </a:extLst>
              </a:tr>
              <a:tr h="370840">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r" rtl="1" fontAlgn="t"/>
                      <a:r>
                        <a:rPr lang="he-IL" sz="1100" b="1" i="1" u="none" strike="noStrike" dirty="0">
                          <a:solidFill>
                            <a:srgbClr val="000000"/>
                          </a:solidFill>
                          <a:effectLst/>
                          <a:latin typeface="Segoe UI Light" panose="020B0502040204020203" pitchFamily="34" charset="0"/>
                        </a:rPr>
                        <a:t>הכשרה בין-מקצועית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r h="370840">
                <a:tc>
                  <a:txBody>
                    <a:bodyPr/>
                    <a:lstStyle/>
                    <a:p>
                      <a:pPr algn="r" rtl="1" fontAlgn="t"/>
                      <a:r>
                        <a:rPr lang="he-IL" sz="1100" b="1" i="0" u="none" strike="noStrike" dirty="0">
                          <a:solidFill>
                            <a:srgbClr val="000000"/>
                          </a:solidFill>
                          <a:effectLst/>
                          <a:latin typeface="Segoe UI Light" panose="020B0502040204020203" pitchFamily="34" charset="0"/>
                        </a:rPr>
                        <a:t>שביעות רצון מרמת השירותים והמענים, מזמינותם ומיחס נותני השירותים</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פיתוח והתאמה של מענים ושירותים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הכשרות בין-מקצועיות בהתאם ל"הורים במרכז"</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11020168"/>
                  </a:ext>
                </a:extLst>
              </a:tr>
              <a:tr h="370840">
                <a:tc>
                  <a:txBody>
                    <a:bodyPr/>
                    <a:lstStyle/>
                    <a:p>
                      <a:pPr algn="r" rtl="1" fontAlgn="t"/>
                      <a:r>
                        <a:rPr lang="he-IL" sz="1100" b="1" i="0" u="none" strike="noStrike" dirty="0">
                          <a:solidFill>
                            <a:srgbClr val="000000"/>
                          </a:solidFill>
                          <a:effectLst/>
                          <a:latin typeface="Segoe UI Light" panose="020B0502040204020203" pitchFamily="34" charset="0"/>
                        </a:rPr>
                        <a:t>שיפור יכולת ההתמודדות עם אתגרי ההורות בשנים הראשונות</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פיתוח והנגשה של מענים ושירותים רלוונטיים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6676457"/>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שילוב ממוקד של תכנים העוסקים בגורמי סיכון (בטיחות, בריאות) ובחשיבות אינטראקציות בתכניות העבודה הכלליות בזירת ההורים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7753887"/>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הפצה והנגשה של מדריך "הורים במרכז" להורים</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טרם יצאה הגרסא המודפסת והסופית</a:t>
                      </a:r>
                    </a:p>
                  </a:txBody>
                  <a:tcPr marL="0" marR="0" marT="0" marB="0"/>
                </a:tc>
                <a:extLst>
                  <a:ext uri="{0D108BD9-81ED-4DB2-BD59-A6C34878D82A}">
                    <a16:rowId xmlns:a16="http://schemas.microsoft.com/office/drawing/2014/main" val="676707775"/>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2574363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002775" y="327306"/>
            <a:ext cx="4186451"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נשות/אנשי מקצוע</a:t>
            </a:r>
            <a:endParaRPr lang="he-IL" sz="2800" dirty="0">
              <a:solidFill>
                <a:srgbClr val="777777"/>
              </a:solidFill>
            </a:endParaRPr>
          </a:p>
        </p:txBody>
      </p:sp>
      <p:sp>
        <p:nvSpPr>
          <p:cNvPr id="6" name="TextBox 5"/>
          <p:cNvSpPr txBox="1"/>
          <p:nvPr/>
        </p:nvSpPr>
        <p:spPr>
          <a:xfrm>
            <a:off x="723331" y="6005014"/>
            <a:ext cx="10194877" cy="584775"/>
          </a:xfrm>
          <a:prstGeom prst="rect">
            <a:avLst/>
          </a:prstGeom>
          <a:noFill/>
          <a:ln>
            <a:solidFill>
              <a:schemeClr val="accent1"/>
            </a:solidFill>
          </a:ln>
        </p:spPr>
        <p:txBody>
          <a:bodyPr wrap="square" rtlCol="1">
            <a:spAutoFit/>
          </a:bodyPr>
          <a:lstStyle/>
          <a:p>
            <a:r>
              <a:rPr lang="he-IL" sz="3200" dirty="0" smtClean="0">
                <a:latin typeface="Segoe UI" panose="020B0502040204020203" pitchFamily="34" charset="0"/>
                <a:cs typeface="Segoe UI" panose="020B0502040204020203" pitchFamily="34" charset="0"/>
              </a:rPr>
              <a:t>(*) </a:t>
            </a:r>
            <a:r>
              <a:rPr lang="he-IL" sz="3200" b="1" dirty="0" smtClean="0">
                <a:latin typeface="Segoe UI" panose="020B0502040204020203" pitchFamily="34" charset="0"/>
                <a:cs typeface="Segoe UI" panose="020B0502040204020203" pitchFamily="34" charset="0"/>
              </a:rPr>
              <a:t>סטטוס ביצוע</a:t>
            </a:r>
            <a:r>
              <a:rPr lang="he-IL" sz="3200" dirty="0" smtClean="0">
                <a:latin typeface="Segoe UI" panose="020B0502040204020203" pitchFamily="34" charset="0"/>
                <a:cs typeface="Segoe UI" panose="020B0502040204020203" pitchFamily="34" charset="0"/>
              </a:rPr>
              <a:t>: </a:t>
            </a:r>
            <a:r>
              <a:rPr lang="he-IL" sz="3200" dirty="0">
                <a:latin typeface="Segoe UI" panose="020B0502040204020203" pitchFamily="34" charset="0"/>
                <a:cs typeface="Segoe UI" panose="020B0502040204020203" pitchFamily="34" charset="0"/>
              </a:rPr>
              <a:t>בתכנון, בתהליך, הושלם, בהמתנה, בוטל</a:t>
            </a:r>
          </a:p>
        </p:txBody>
      </p:sp>
      <p:graphicFrame>
        <p:nvGraphicFramePr>
          <p:cNvPr id="7" name="טבלה 6"/>
          <p:cNvGraphicFramePr>
            <a:graphicFrameLocks noGrp="1"/>
          </p:cNvGraphicFramePr>
          <p:nvPr>
            <p:extLst>
              <p:ext uri="{D42A27DB-BD31-4B8C-83A1-F6EECF244321}">
                <p14:modId xmlns:p14="http://schemas.microsoft.com/office/powerpoint/2010/main" val="567038048"/>
              </p:ext>
            </p:extLst>
          </p:nvPr>
        </p:nvGraphicFramePr>
        <p:xfrm>
          <a:off x="723332" y="1014302"/>
          <a:ext cx="10194876" cy="4754880"/>
        </p:xfrm>
        <a:graphic>
          <a:graphicData uri="http://schemas.openxmlformats.org/drawingml/2006/table">
            <a:tbl>
              <a:tblPr rtl="1" firstRow="1" bandRow="1">
                <a:tableStyleId>{5C22544A-7EE6-4342-B048-85BDC9FD1C3A}</a:tableStyleId>
              </a:tblPr>
              <a:tblGrid>
                <a:gridCol w="2574308">
                  <a:extLst>
                    <a:ext uri="{9D8B030D-6E8A-4147-A177-3AD203B41FA5}">
                      <a16:colId xmlns:a16="http://schemas.microsoft.com/office/drawing/2014/main" val="909781991"/>
                    </a:ext>
                  </a:extLst>
                </a:gridCol>
                <a:gridCol w="2596243">
                  <a:extLst>
                    <a:ext uri="{9D8B030D-6E8A-4147-A177-3AD203B41FA5}">
                      <a16:colId xmlns:a16="http://schemas.microsoft.com/office/drawing/2014/main" val="395726566"/>
                    </a:ext>
                  </a:extLst>
                </a:gridCol>
                <a:gridCol w="1534886">
                  <a:extLst>
                    <a:ext uri="{9D8B030D-6E8A-4147-A177-3AD203B41FA5}">
                      <a16:colId xmlns:a16="http://schemas.microsoft.com/office/drawing/2014/main" val="2292364255"/>
                    </a:ext>
                  </a:extLst>
                </a:gridCol>
                <a:gridCol w="3489439">
                  <a:extLst>
                    <a:ext uri="{9D8B030D-6E8A-4147-A177-3AD203B41FA5}">
                      <a16:colId xmlns:a16="http://schemas.microsoft.com/office/drawing/2014/main" val="1363241455"/>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הגברת יכולת הזיהוי של ילדים המתקשים בתפקודם ושיפור יכולת ההתמודדות עם קשיים </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הכשרות לאנשי/נשות מקצוע בנושא חסמים משמעותיים להתפתחות מיטבית ובנושא רצף הטיפול וחלוקת סמכויות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תוכן זה יהיה כלול בתוך ההכשרה הבין מקצועית הכוללת. התקציב הוא אותו תקציב של ההכשרה הבין מקצועית</a:t>
                      </a:r>
                    </a:p>
                  </a:txBody>
                  <a:tcPr marL="0" marR="0" marT="0" marB="0"/>
                </a:tc>
                <a:extLst>
                  <a:ext uri="{0D108BD9-81ED-4DB2-BD59-A6C34878D82A}">
                    <a16:rowId xmlns:a16="http://schemas.microsoft.com/office/drawing/2014/main" val="3719023904"/>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algn="r" rtl="1" fontAlgn="t"/>
                      <a:r>
                        <a:rPr lang="he-IL" sz="1100" b="1" i="0" u="none" strike="noStrike" dirty="0">
                          <a:solidFill>
                            <a:srgbClr val="000000"/>
                          </a:solidFill>
                          <a:effectLst/>
                          <a:latin typeface="Segoe UI Light" panose="020B0502040204020203" pitchFamily="34" charset="0"/>
                        </a:rPr>
                        <a:t>הפצת מדריך "הורים במרכז" לאנשי המקצוע</a:t>
                      </a:r>
                    </a:p>
                  </a:txBody>
                  <a:tcPr marL="0" marR="0" marT="0" marB="0"/>
                </a:tc>
                <a:tc>
                  <a:txBody>
                    <a:bodyPr/>
                    <a:lstStyle/>
                    <a:p>
                      <a:pPr rtl="1"/>
                      <a:r>
                        <a:rPr lang="he-IL" sz="1100" dirty="0" smtClean="0">
                          <a:latin typeface="Segoe UI" panose="020B0502040204020203" pitchFamily="34" charset="0"/>
                          <a:cs typeface="Segoe UI" panose="020B0502040204020203" pitchFamily="34" charset="0"/>
                        </a:rPr>
                        <a:t>בתהליך</a:t>
                      </a:r>
                      <a:endParaRPr lang="he-IL" sz="1100" dirty="0">
                        <a:latin typeface="Segoe UI" panose="020B0502040204020203" pitchFamily="34" charset="0"/>
                        <a:cs typeface="Segoe UI" panose="020B0502040204020203" pitchFamily="34" charset="0"/>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טרם יצאה הגרסא המודפסת והסופית</a:t>
                      </a:r>
                    </a:p>
                  </a:txBody>
                  <a:tcPr marL="0" marR="0" marT="0" marB="0"/>
                </a:tc>
                <a:extLst>
                  <a:ext uri="{0D108BD9-81ED-4DB2-BD59-A6C34878D82A}">
                    <a16:rowId xmlns:a16="http://schemas.microsoft.com/office/drawing/2014/main" val="4291087054"/>
                  </a:ext>
                </a:extLst>
              </a:tr>
              <a:tr h="370840">
                <a:tc>
                  <a:txBody>
                    <a:bodyPr/>
                    <a:lstStyle/>
                    <a:p>
                      <a:pPr algn="just" rtl="1" fontAlgn="ctr"/>
                      <a:r>
                        <a:rPr lang="he-IL" sz="1100" b="1" i="0" u="none" strike="noStrike" dirty="0">
                          <a:solidFill>
                            <a:srgbClr val="000000"/>
                          </a:solidFill>
                          <a:effectLst/>
                          <a:latin typeface="Segoe UI Light" panose="020B0502040204020203" pitchFamily="34" charset="0"/>
                        </a:rPr>
                        <a:t>הטמעת גישה מכבדת כלפי הורים מקבלי שירות, הרואה בהם שותפים לתהליכי הטיפול</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הכשרות בין-מקצועיות לאנשי/נשות המקצוע</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11020168"/>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6676457"/>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7753887"/>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76707775"/>
                  </a:ext>
                </a:extLst>
              </a:tr>
              <a:tr h="370840">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159682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5418416" y="313659"/>
            <a:ext cx="1355167"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תקציב</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1673491971"/>
              </p:ext>
            </p:extLst>
          </p:nvPr>
        </p:nvGraphicFramePr>
        <p:xfrm>
          <a:off x="668738" y="1000653"/>
          <a:ext cx="10358652" cy="5209080"/>
        </p:xfrm>
        <a:graphic>
          <a:graphicData uri="http://schemas.openxmlformats.org/drawingml/2006/table">
            <a:tbl>
              <a:tblPr rtl="1" firstRow="1" bandRow="1">
                <a:tableStyleId>{5C22544A-7EE6-4342-B048-85BDC9FD1C3A}</a:tableStyleId>
              </a:tblPr>
              <a:tblGrid>
                <a:gridCol w="2589663">
                  <a:extLst>
                    <a:ext uri="{9D8B030D-6E8A-4147-A177-3AD203B41FA5}">
                      <a16:colId xmlns:a16="http://schemas.microsoft.com/office/drawing/2014/main" val="395726566"/>
                    </a:ext>
                  </a:extLst>
                </a:gridCol>
                <a:gridCol w="2589663">
                  <a:extLst>
                    <a:ext uri="{9D8B030D-6E8A-4147-A177-3AD203B41FA5}">
                      <a16:colId xmlns:a16="http://schemas.microsoft.com/office/drawing/2014/main" val="2292364255"/>
                    </a:ext>
                  </a:extLst>
                </a:gridCol>
                <a:gridCol w="2589663">
                  <a:extLst>
                    <a:ext uri="{9D8B030D-6E8A-4147-A177-3AD203B41FA5}">
                      <a16:colId xmlns:a16="http://schemas.microsoft.com/office/drawing/2014/main" val="1363241455"/>
                    </a:ext>
                  </a:extLst>
                </a:gridCol>
                <a:gridCol w="2589663">
                  <a:extLst>
                    <a:ext uri="{9D8B030D-6E8A-4147-A177-3AD203B41FA5}">
                      <a16:colId xmlns:a16="http://schemas.microsoft.com/office/drawing/2014/main" val="3209613542"/>
                    </a:ext>
                  </a:extLst>
                </a:gridCol>
              </a:tblGrid>
              <a:tr h="868180">
                <a:tc>
                  <a:txBody>
                    <a:bodyPr/>
                    <a:lstStyle/>
                    <a:p>
                      <a:pPr algn="ctr" rtl="1"/>
                      <a:r>
                        <a:rPr lang="he-IL" sz="2400" dirty="0" smtClean="0">
                          <a:latin typeface="Segoe UI" panose="020B0502040204020203" pitchFamily="34" charset="0"/>
                          <a:cs typeface="Segoe UI" panose="020B0502040204020203" pitchFamily="34" charset="0"/>
                        </a:rPr>
                        <a:t>זירה</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אושר</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בוצע</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יתרה לשנה ב</a:t>
                      </a:r>
                      <a:endParaRPr lang="he-IL" sz="2400"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868180">
                <a:tc>
                  <a:txBody>
                    <a:bodyPr/>
                    <a:lstStyle/>
                    <a:p>
                      <a:pPr rtl="1"/>
                      <a:r>
                        <a:rPr lang="he-IL" sz="2400" dirty="0" smtClean="0">
                          <a:latin typeface="Segoe UI" panose="020B0502040204020203" pitchFamily="34" charset="0"/>
                          <a:cs typeface="Segoe UI" panose="020B0502040204020203" pitchFamily="34" charset="0"/>
                        </a:rPr>
                        <a:t>רשות</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20,000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4300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15,700</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868180">
                <a:tc>
                  <a:txBody>
                    <a:bodyPr/>
                    <a:lstStyle/>
                    <a:p>
                      <a:pPr rtl="1"/>
                      <a:r>
                        <a:rPr lang="he-IL" sz="2400" dirty="0" smtClean="0">
                          <a:latin typeface="Segoe UI" panose="020B0502040204020203" pitchFamily="34" charset="0"/>
                          <a:cs typeface="Segoe UI" panose="020B0502040204020203" pitchFamily="34" charset="0"/>
                        </a:rPr>
                        <a:t>מסגרות</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330000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54,253</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275,747</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868180">
                <a:tc>
                  <a:txBody>
                    <a:bodyPr/>
                    <a:lstStyle/>
                    <a:p>
                      <a:pPr rtl="1"/>
                      <a:r>
                        <a:rPr lang="he-IL" sz="2400" dirty="0" smtClean="0">
                          <a:latin typeface="Segoe UI" panose="020B0502040204020203" pitchFamily="34" charset="0"/>
                          <a:cs typeface="Segoe UI" panose="020B0502040204020203" pitchFamily="34" charset="0"/>
                        </a:rPr>
                        <a:t>הורים</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137000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31,319</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105671</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868180">
                <a:tc>
                  <a:txBody>
                    <a:bodyPr/>
                    <a:lstStyle/>
                    <a:p>
                      <a:pPr rtl="1"/>
                      <a:r>
                        <a:rPr lang="he-IL" sz="2400" dirty="0" smtClean="0">
                          <a:latin typeface="Segoe UI" panose="020B0502040204020203" pitchFamily="34" charset="0"/>
                          <a:cs typeface="Segoe UI" panose="020B0502040204020203" pitchFamily="34" charset="0"/>
                        </a:rPr>
                        <a:t>נשות/אנשי</a:t>
                      </a:r>
                      <a:r>
                        <a:rPr lang="he-IL" sz="2400" baseline="0" dirty="0" smtClean="0">
                          <a:latin typeface="Segoe UI" panose="020B0502040204020203" pitchFamily="34" charset="0"/>
                          <a:cs typeface="Segoe UI" panose="020B0502040204020203" pitchFamily="34" charset="0"/>
                        </a:rPr>
                        <a:t> מקצוע</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60000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60000</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00570326"/>
                  </a:ext>
                </a:extLst>
              </a:tr>
              <a:tr h="868180">
                <a:tc>
                  <a:txBody>
                    <a:bodyPr/>
                    <a:lstStyle/>
                    <a:p>
                      <a:pPr rtl="1"/>
                      <a:r>
                        <a:rPr lang="he-IL" sz="2400" b="1" dirty="0" smtClean="0">
                          <a:latin typeface="Segoe UI" panose="020B0502040204020203" pitchFamily="34" charset="0"/>
                          <a:cs typeface="Segoe UI" panose="020B0502040204020203" pitchFamily="34" charset="0"/>
                        </a:rPr>
                        <a:t>סה"כ</a:t>
                      </a:r>
                      <a:endParaRPr lang="he-IL" sz="2400" b="1"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547000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smtClean="0">
                          <a:latin typeface="Segoe UI" panose="020B0502040204020203" pitchFamily="34" charset="0"/>
                          <a:cs typeface="Segoe UI" panose="020B0502040204020203" pitchFamily="34" charset="0"/>
                        </a:rPr>
                        <a:t>89,872</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457,118</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676262407"/>
                  </a:ext>
                </a:extLst>
              </a:tr>
            </a:tbl>
          </a:graphicData>
        </a:graphic>
      </p:graphicFrame>
    </p:spTree>
    <p:extLst>
      <p:ext uri="{BB962C8B-B14F-4D97-AF65-F5344CB8AC3E}">
        <p14:creationId xmlns:p14="http://schemas.microsoft.com/office/powerpoint/2010/main" val="2137126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A8F158D1F7A25E46BD0921279E5DAFCE" ma:contentTypeVersion="10" ma:contentTypeDescription="צור מסמך חדש." ma:contentTypeScope="" ma:versionID="8ab9fa4e547d01da6080dc916f4594c6">
  <xsd:schema xmlns:xsd="http://www.w3.org/2001/XMLSchema" xmlns:xs="http://www.w3.org/2001/XMLSchema" xmlns:p="http://schemas.microsoft.com/office/2006/metadata/properties" xmlns:ns3="18972e02-aacb-48eb-940f-4552ce181d09" xmlns:ns4="ec432123-da0d-440b-9250-5e5fc44f50f2" targetNamespace="http://schemas.microsoft.com/office/2006/metadata/properties" ma:root="true" ma:fieldsID="73c5829043f56d4407b419e38c976fc4" ns3:_="" ns4:_="">
    <xsd:import namespace="18972e02-aacb-48eb-940f-4552ce181d09"/>
    <xsd:import namespace="ec432123-da0d-440b-9250-5e5fc44f50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72e02-aacb-48eb-940f-4552ce181d09" elementFormDefault="qualified">
    <xsd:import namespace="http://schemas.microsoft.com/office/2006/documentManagement/types"/>
    <xsd:import namespace="http://schemas.microsoft.com/office/infopath/2007/PartnerControls"/>
    <xsd:element name="SharedWithUsers" ma:index="8" nillable="true" ma:displayName="משותף עם"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משותף עם פרטים" ma:description="" ma:internalName="SharedWithDetails" ma:readOnly="true">
      <xsd:simpleType>
        <xsd:restriction base="dms:Note">
          <xsd:maxLength value="255"/>
        </xsd:restriction>
      </xsd:simpleType>
    </xsd:element>
    <xsd:element name="SharingHintHash" ma:index="10" nillable="true" ma:displayName="Hash של רמז לשיתוף"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32123-da0d-440b-9250-5e5fc44f50f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C73E9-8E87-4860-BFFA-B227D95EC93A}">
  <ds:schemaRefs>
    <ds:schemaRef ds:uri="http://schemas.microsoft.com/sharepoint/v3/contenttype/forms"/>
  </ds:schemaRefs>
</ds:datastoreItem>
</file>

<file path=customXml/itemProps2.xml><?xml version="1.0" encoding="utf-8"?>
<ds:datastoreItem xmlns:ds="http://schemas.openxmlformats.org/officeDocument/2006/customXml" ds:itemID="{B626BD72-1EF4-47CA-8DF0-49C9BFEEB430}">
  <ds:schemaRefs>
    <ds:schemaRef ds:uri="http://purl.org/dc/terms/"/>
    <ds:schemaRef ds:uri="http://schemas.openxmlformats.org/package/2006/metadata/core-properties"/>
    <ds:schemaRef ds:uri="http://schemas.microsoft.com/office/2006/documentManagement/types"/>
    <ds:schemaRef ds:uri="18972e02-aacb-48eb-940f-4552ce181d09"/>
    <ds:schemaRef ds:uri="ec432123-da0d-440b-9250-5e5fc44f50f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440AFD2-912B-47D9-BA89-90A501644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972e02-aacb-48eb-940f-4552ce181d09"/>
    <ds:schemaRef ds:uri="ec432123-da0d-440b-9250-5e5fc44f50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TotalTime>
  <Words>1168</Words>
  <Application>Microsoft Office PowerPoint</Application>
  <PresentationFormat>מסך רחב</PresentationFormat>
  <Paragraphs>201</Paragraphs>
  <Slides>15</Slides>
  <Notes>0</Notes>
  <HiddenSlides>0</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15</vt:i4>
      </vt:variant>
    </vt:vector>
  </HeadingPairs>
  <TitlesOfParts>
    <vt:vector size="27" baseType="lpstr">
      <vt:lpstr>Arial</vt:lpstr>
      <vt:lpstr>Calibri</vt:lpstr>
      <vt:lpstr>Calibri Light</vt:lpstr>
      <vt:lpstr>Century Gothic</vt:lpstr>
      <vt:lpstr>Gisha</vt:lpstr>
      <vt:lpstr>Guttman Yad-Brush</vt:lpstr>
      <vt:lpstr>Segoe UI</vt:lpstr>
      <vt:lpstr>Segoe UI Light</vt:lpstr>
      <vt:lpstr>Times New Roman</vt:lpstr>
      <vt:lpstr>Wingdings 3</vt:lpstr>
      <vt:lpstr>ערכת נושא Office</vt:lpstr>
      <vt:lpstr>עשן מתפתל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Ronit Hargas</dc:creator>
  <cp:lastModifiedBy>Rotem Azar Eliyahu</cp:lastModifiedBy>
  <cp:revision>64</cp:revision>
  <dcterms:created xsi:type="dcterms:W3CDTF">2019-04-07T09:28:15Z</dcterms:created>
  <dcterms:modified xsi:type="dcterms:W3CDTF">2020-01-08T14:15:53Z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0x010100A8F158D1F7A25E46BD0921279E5DAFCE</vt:lpwstr>
  </property>
  <property fmtid="{D5CDD505-2E9C-101B-9397-08002B2CF9AE}" pid="3" name="_dlc_DocIdItemGuid">
    <vt:lpwstr>ddb63cf5-2662-4461-b0f5-d337aa7fb2d0</vt:lpwstr>
  </property>
</Properties>
</file>