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2" r:id="rId9"/>
    <p:sldId id="263" r:id="rId10"/>
    <p:sldId id="264" r:id="rId11"/>
    <p:sldId id="261" r:id="rId12"/>
    <p:sldId id="259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B33"/>
    <a:srgbClr val="256291"/>
    <a:srgbClr val="0088CC"/>
    <a:srgbClr val="57AAAE"/>
    <a:srgbClr val="CFF8D6"/>
    <a:srgbClr val="77777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25" autoAdjust="0"/>
    <p:restoredTop sz="95752" autoAdjust="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י"ט/אלול/תשע"ט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758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י"ט/אלול/תשע"ט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085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י"ט/אלול/תשע"ט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373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י"ט/אלול/תשע"ט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594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י"ט/אלול/תשע"ט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083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י"ט/אלול/תשע"ט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285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י"ט/אלול/תשע"ט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67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י"ט/אלול/תשע"ט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084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י"ט/אלול/תשע"ט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74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י"ט/אלול/תשע"ט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662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י"ט/אלול/תשע"ט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871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1AC90-9C05-46CF-A7A3-018F3C965B06}" type="datetimeFigureOut">
              <a:rPr lang="he-IL" smtClean="0"/>
              <a:t>י"ט/אלול/תשע"ט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248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6969" y="4992917"/>
            <a:ext cx="46010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>
                <a:solidFill>
                  <a:srgbClr val="0088CC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דו"ח סטטוס שנה א</a:t>
            </a:r>
            <a:endParaRPr lang="he-IL" sz="3600" dirty="0">
              <a:solidFill>
                <a:srgbClr val="0088CC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392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0693" y="3057099"/>
            <a:ext cx="509061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dirty="0" smtClean="0">
                <a:solidFill>
                  <a:srgbClr val="2562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שגב שלום</a:t>
            </a:r>
            <a:endParaRPr lang="he-IL" sz="6600" dirty="0">
              <a:solidFill>
                <a:srgbClr val="25629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113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17706" y="599696"/>
            <a:ext cx="13887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solidFill>
                  <a:srgbClr val="2562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סיכום שנתי</a:t>
            </a:r>
            <a:endParaRPr lang="he-IL" sz="3600" b="1" dirty="0">
              <a:solidFill>
                <a:srgbClr val="25629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מחבר ישר 4"/>
          <p:cNvCxnSpPr/>
          <p:nvPr/>
        </p:nvCxnSpPr>
        <p:spPr>
          <a:xfrm>
            <a:off x="10163403" y="599696"/>
            <a:ext cx="1" cy="5542383"/>
          </a:xfrm>
          <a:prstGeom prst="line">
            <a:avLst/>
          </a:prstGeom>
          <a:ln w="38100">
            <a:solidFill>
              <a:srgbClr val="256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6799" y="845918"/>
            <a:ext cx="7708711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0088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תחום הינקות מקבל תפנית בישוב</a:t>
            </a:r>
          </a:p>
          <a:p>
            <a:pPr algn="ctr"/>
            <a:endParaRPr lang="he-IL" sz="2800" dirty="0" smtClean="0">
              <a:solidFill>
                <a:srgbClr val="0088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e-IL" sz="2400" dirty="0" smtClean="0">
                <a:solidFill>
                  <a:srgbClr val="0088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בשגב שלום הגיל הרך מתחיל לקבל התייחסות מקצועית </a:t>
            </a:r>
          </a:p>
          <a:p>
            <a:r>
              <a:rPr lang="he-IL" sz="2400" dirty="0" smtClean="0">
                <a:solidFill>
                  <a:srgbClr val="0088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ותקציבית.</a:t>
            </a:r>
          </a:p>
          <a:p>
            <a:r>
              <a:rPr lang="he-IL" sz="2400" dirty="0" smtClean="0">
                <a:solidFill>
                  <a:srgbClr val="0088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עד לפני שנה לא היה ברשות תפקיד ייעודי לניהול רשותי של תחום הגיל הרך.</a:t>
            </a:r>
          </a:p>
          <a:p>
            <a:endParaRPr lang="he-IL" sz="2400" dirty="0" smtClean="0">
              <a:solidFill>
                <a:srgbClr val="0088C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e-IL" sz="2400" b="1" dirty="0" smtClean="0">
                <a:solidFill>
                  <a:srgbClr val="0088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כיום מתקיימות פונקציות ייעודיות לגיל הרך: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0088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מנהלת </a:t>
            </a:r>
            <a:r>
              <a:rPr lang="he-IL" sz="2400" dirty="0" err="1" smtClean="0">
                <a:solidFill>
                  <a:srgbClr val="0088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רשותית</a:t>
            </a:r>
            <a:r>
              <a:rPr lang="he-IL" sz="2400" dirty="0" smtClean="0">
                <a:solidFill>
                  <a:srgbClr val="0088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לגיל הרך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0088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מומחית ינקות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0088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מנהלת מרכז לגיל הרך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0088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ובהמשך מיועדת </a:t>
            </a:r>
            <a:r>
              <a:rPr lang="he-IL" sz="2400" dirty="0">
                <a:solidFill>
                  <a:srgbClr val="0088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להיות רכזת </a:t>
            </a:r>
            <a:r>
              <a:rPr lang="he-IL" sz="2400" dirty="0" smtClean="0">
                <a:solidFill>
                  <a:srgbClr val="0088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גנים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0088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תקציב ייעודי לפעילויות שמתקיימות בגיל הרך חוץ מתקציבי המיזם</a:t>
            </a:r>
            <a:endParaRPr lang="he-IL" sz="2400" dirty="0">
              <a:solidFill>
                <a:srgbClr val="0088C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8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9488" y="327306"/>
            <a:ext cx="23625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2562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זירת הרשות</a:t>
            </a:r>
            <a:endParaRPr lang="he-IL" sz="2800" dirty="0">
              <a:solidFill>
                <a:srgbClr val="777777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45655"/>
              </p:ext>
            </p:extLst>
          </p:nvPr>
        </p:nvGraphicFramePr>
        <p:xfrm>
          <a:off x="1" y="1031080"/>
          <a:ext cx="11719420" cy="5618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51861">
                  <a:extLst>
                    <a:ext uri="{9D8B030D-6E8A-4147-A177-3AD203B41FA5}">
                      <a16:colId xmlns:a16="http://schemas.microsoft.com/office/drawing/2014/main" xmlns="" val="395726566"/>
                    </a:ext>
                  </a:extLst>
                </a:gridCol>
                <a:gridCol w="4168300"/>
                <a:gridCol w="985489">
                  <a:extLst>
                    <a:ext uri="{9D8B030D-6E8A-4147-A177-3AD203B41FA5}">
                      <a16:colId xmlns:a16="http://schemas.microsoft.com/office/drawing/2014/main" xmlns="" val="2292364255"/>
                    </a:ext>
                  </a:extLst>
                </a:gridCol>
                <a:gridCol w="3613770">
                  <a:extLst>
                    <a:ext uri="{9D8B030D-6E8A-4147-A177-3AD203B41FA5}">
                      <a16:colId xmlns:a16="http://schemas.microsoft.com/office/drawing/2014/main" xmlns="" val="1363241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יעדי שנה א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תפוקות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סטטוס ביצוע (*)</a:t>
                      </a:r>
                    </a:p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הערות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8251127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 rtl="1" fontAlgn="t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הטמעת תפיסה, שפה ותורת עבודה הקושרת בין הורים, מחנכות-מטפלות ונשות מקצוע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קיום מפגשים קבועים של ועדת הגיל הרך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הושלם</a:t>
                      </a:r>
                      <a:endParaRPr lang="he-IL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90239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יצירת מנגנוני עירוב הורים בקבלת החלטות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בתהליך</a:t>
                      </a:r>
                      <a:endParaRPr lang="he-IL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הוזמנו </a:t>
                      </a:r>
                      <a:r>
                        <a:rPr lang="he-I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ניציגי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הורים לוועדת גיל </a:t>
                      </a:r>
                      <a:r>
                        <a:rPr lang="he-I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רך, יחד עם כך, התפיסה</a:t>
                      </a:r>
                      <a:r>
                        <a:rPr lang="he-I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של שותפות הורים עדיין צריכה להבנות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2910870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ביסוס היכרות וקשר בין אנשי המקצוע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בתהליך</a:t>
                      </a:r>
                    </a:p>
                    <a:p>
                      <a:pPr rtl="1"/>
                      <a:endParaRPr lang="he-IL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התקיימו פגישות עם קופות החולים. התקבלו הסכמות על השתתפות רופאי ילדים ,טיפת חלב, השירות הפסיכולוגי, המחלקה לשירותים חברתיים בהכשרות  </a:t>
                      </a:r>
                      <a:r>
                        <a:rPr lang="he-I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בהכשרות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</a:t>
                      </a:r>
                      <a:r>
                        <a:rPr lang="he-I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ובועדת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גיל רך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9716216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מבנה ארגוני - הגדרה והסכמה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בתהליך</a:t>
                      </a:r>
                    </a:p>
                    <a:p>
                      <a:pPr rtl="1"/>
                      <a:endParaRPr lang="he-IL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אחאלם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קיבלה מינוי רשמי מהרשות כמנהלת גיל רך הכולל את הינקות והקדם יסודי.</a:t>
                      </a:r>
                      <a:b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</a:b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נוספה מנהלת </a:t>
                      </a:r>
                      <a:r>
                        <a:rPr lang="he-I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מג"ר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בחצי משרה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79694709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rtl="1" fontAlgn="t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חיזוק מערך השירותים והמענים </a:t>
                      </a:r>
                      <a:endParaRPr lang="he-IL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  <a:p>
                      <a:pPr algn="ctr" rtl="1" fontAlgn="t"/>
                      <a:r>
                        <a:rPr lang="he-I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ודיוקם </a:t>
                      </a:r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בהתאם לצורך היישובי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מיפוי כלל המענים לגיל הרך ביישוב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הושלם</a:t>
                      </a:r>
                    </a:p>
                    <a:p>
                      <a:pPr rtl="1"/>
                      <a:endParaRPr lang="he-IL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יועדכן</a:t>
                      </a:r>
                      <a:r>
                        <a:rPr lang="he-IL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בקרוב</a:t>
                      </a:r>
                      <a:endParaRPr lang="he-IL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66764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אמצעי לריכוז </a:t>
                      </a:r>
                      <a:r>
                        <a:rPr lang="he-I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והנגשת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מידע עבור הורים ונשות/אנשי מקצוע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בתכנון</a:t>
                      </a:r>
                      <a:endParaRPr lang="he-IL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775388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rtl="1" fontAlgn="t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הגדלת התמיכה </a:t>
                      </a:r>
                      <a:r>
                        <a:rPr lang="he-I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הרשותית</a:t>
                      </a:r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בכלל </a:t>
                      </a:r>
                      <a:endParaRPr lang="he-IL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  <a:p>
                      <a:pPr algn="ctr" rtl="1" fontAlgn="t"/>
                      <a:r>
                        <a:rPr lang="he-I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המסגרות </a:t>
                      </a:r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לגיל הינקות ביישוב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יצירה </a:t>
                      </a:r>
                      <a:r>
                        <a:rPr lang="he-I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ותחזוק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מנגנוני תקשורת בין הרשות לארגונים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בתהליך</a:t>
                      </a:r>
                    </a:p>
                    <a:p>
                      <a:pPr rtl="1"/>
                      <a:endParaRPr lang="he-IL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rtl="1"/>
                      <a:endParaRPr lang="he-IL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הרשות</a:t>
                      </a:r>
                      <a:r>
                        <a:rPr lang="he-I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והמתנ"ס </a:t>
                      </a:r>
                      <a:r>
                        <a:rPr lang="he-I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שותפה 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פעילה לנעשה ולקידום המעון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5474286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פגישות שוטפות בין המנהלת </a:t>
                      </a:r>
                      <a:r>
                        <a:rPr lang="he-I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הרשותית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לבין המפקחת היישובית ומנהלת התחום מטעם האגף במחוז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בתהליך</a:t>
                      </a:r>
                    </a:p>
                    <a:p>
                      <a:pPr rtl="1"/>
                      <a:endParaRPr lang="he-IL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4719" y="327306"/>
            <a:ext cx="23625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2562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זירת מסגרות</a:t>
            </a:r>
            <a:endParaRPr lang="he-IL" sz="2800" dirty="0">
              <a:solidFill>
                <a:srgbClr val="777777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139347"/>
              </p:ext>
            </p:extLst>
          </p:nvPr>
        </p:nvGraphicFramePr>
        <p:xfrm>
          <a:off x="723331" y="1014302"/>
          <a:ext cx="10194877" cy="458196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79343">
                  <a:extLst>
                    <a:ext uri="{9D8B030D-6E8A-4147-A177-3AD203B41FA5}">
                      <a16:colId xmlns:a16="http://schemas.microsoft.com/office/drawing/2014/main" xmlns="" val="395726566"/>
                    </a:ext>
                  </a:extLst>
                </a:gridCol>
                <a:gridCol w="2679343"/>
                <a:gridCol w="1671495">
                  <a:extLst>
                    <a:ext uri="{9D8B030D-6E8A-4147-A177-3AD203B41FA5}">
                      <a16:colId xmlns:a16="http://schemas.microsoft.com/office/drawing/2014/main" xmlns="" val="2292364255"/>
                    </a:ext>
                  </a:extLst>
                </a:gridCol>
                <a:gridCol w="3164696">
                  <a:extLst>
                    <a:ext uri="{9D8B030D-6E8A-4147-A177-3AD203B41FA5}">
                      <a16:colId xmlns:a16="http://schemas.microsoft.com/office/drawing/2014/main" xmlns="" val="1363241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יעדי שנה א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תפוקות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סטטוס ביצוע (*)</a:t>
                      </a:r>
                    </a:p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הערות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825112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חיזוק איכות המסגרות המפוקחות בהיבטים מבניים ותהליכיים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מסגרות תחילה - הכשרת מדריכות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בתהליך</a:t>
                      </a:r>
                      <a:endParaRPr lang="he-IL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נכנסה לעבודה במעון מדריכה דוברת ערבית</a:t>
                      </a:r>
                      <a:endParaRPr lang="he-IL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r" rtl="1" fontAlgn="ctr"/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מסגרות תחילה -הכשרת מנהלות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בתכנון</a:t>
                      </a:r>
                      <a:endParaRPr lang="he-IL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המנהלת של המעון תשתתף בהכשרה</a:t>
                      </a:r>
                      <a:endParaRPr lang="he-IL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1069523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חיזוק איכות המסגרות המפוקחות בהיבטים מבניים ותהליכיים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יישום תכנית העבודה הנוגעת לסביבה חינוכית ותנאי העבודה של צוותי המעונות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בתהליך</a:t>
                      </a:r>
                      <a:endParaRPr lang="he-IL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9023904"/>
                  </a:ext>
                </a:extLst>
              </a:tr>
              <a:tr h="1856364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חיזוק הקשרים מעון-רשות, מעון-הורים ומעון-מעון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קיום מנגנוני תקשורת מוסדרים בין הורים לצוותי המעונות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בתהליך</a:t>
                      </a:r>
                      <a:endParaRPr lang="he-IL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עבודה עם הורים במעונות כשלוחה קהילתית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291087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4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5331" y="327306"/>
            <a:ext cx="1981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2562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זירת הורים</a:t>
            </a:r>
            <a:endParaRPr lang="he-IL" sz="2800" dirty="0">
              <a:solidFill>
                <a:srgbClr val="777777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578357"/>
              </p:ext>
            </p:extLst>
          </p:nvPr>
        </p:nvGraphicFramePr>
        <p:xfrm>
          <a:off x="723331" y="1014302"/>
          <a:ext cx="10194877" cy="551240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79343">
                  <a:extLst>
                    <a:ext uri="{9D8B030D-6E8A-4147-A177-3AD203B41FA5}">
                      <a16:colId xmlns:a16="http://schemas.microsoft.com/office/drawing/2014/main" xmlns="" val="395726566"/>
                    </a:ext>
                  </a:extLst>
                </a:gridCol>
                <a:gridCol w="2679343"/>
                <a:gridCol w="1671495">
                  <a:extLst>
                    <a:ext uri="{9D8B030D-6E8A-4147-A177-3AD203B41FA5}">
                      <a16:colId xmlns:a16="http://schemas.microsoft.com/office/drawing/2014/main" xmlns="" val="2292364255"/>
                    </a:ext>
                  </a:extLst>
                </a:gridCol>
                <a:gridCol w="3164696">
                  <a:extLst>
                    <a:ext uri="{9D8B030D-6E8A-4147-A177-3AD203B41FA5}">
                      <a16:colId xmlns:a16="http://schemas.microsoft.com/office/drawing/2014/main" xmlns="" val="1363241455"/>
                    </a:ext>
                  </a:extLst>
                </a:gridCol>
              </a:tblGrid>
              <a:tr h="1259181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יעדי שנה א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תפוקות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סטטוס ביצוע (*)</a:t>
                      </a:r>
                    </a:p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הערות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8251127"/>
                  </a:ext>
                </a:extLst>
              </a:tr>
              <a:tr h="510668">
                <a:tc rowSpan="3">
                  <a:txBody>
                    <a:bodyPr/>
                    <a:lstStyle/>
                    <a:p>
                      <a:pPr algn="ctr" rtl="1" fontAlgn="t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ההורים מזהים את מערך השירותים </a:t>
                      </a:r>
                      <a:r>
                        <a:rPr lang="he-I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הרשותי</a:t>
                      </a:r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ככתובת מקצועית רלוונטית לכל מנעד הצרכים שלהם ושל ילדיהם בגיל הינקות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גיוס מומחית ינקות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הושלם</a:t>
                      </a:r>
                      <a:endParaRPr lang="he-IL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יש קושי במציאת אנשי מקצוע מתמחים בגיל הרך בחברה הבדואית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719023904"/>
                  </a:ext>
                </a:extLst>
              </a:tr>
              <a:tr h="510668"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אמצעי לריכוז </a:t>
                      </a:r>
                      <a:r>
                        <a:rPr lang="he-I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והנגשת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מידע להורים בנושא שירותים ומענים להם ולילדיהם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בתכנון</a:t>
                      </a:r>
                      <a:endParaRPr lang="he-IL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בשלבי תכנון דרך קבוצת נאמנות גיל רך ובפרסום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291087054"/>
                  </a:ext>
                </a:extLst>
              </a:tr>
              <a:tr h="692550"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קיום מנגנונים וערוצי תקשורת בין מומחית גיל הינקות לבין כלל נשות/אנשי המקצוע והמסגרות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בתהליך</a:t>
                      </a:r>
                      <a:endParaRPr lang="he-IL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יש לבנות את הקשר ואת התפקיד בתוך המעון ועם המשפחתונים, תוך תשומת לב לקשר עם המדריכה ועם רכזת המשפחתונים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971621676"/>
                  </a:ext>
                </a:extLst>
              </a:tr>
              <a:tr h="1154250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שביעות רצון מרמת השירותים והמענים, מזמינותם ומיחס נותני השירותים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פיתוח והתאמה של מענים ושירותים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בתהליך</a:t>
                      </a:r>
                    </a:p>
                    <a:p>
                      <a:pPr rtl="1"/>
                      <a:endParaRPr lang="he-IL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נעשה מיפוי של כלל התוכניות </a:t>
                      </a:r>
                      <a:r>
                        <a:rPr lang="he-I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והשרותים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להורים בשגב שלום</a:t>
                      </a:r>
                      <a:b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</a:b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התקיימו 2 ועדות רך בהן הוחלט על כיווני פעולה</a:t>
                      </a:r>
                      <a:b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</a:b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נכתבה </a:t>
                      </a:r>
                      <a:r>
                        <a:rPr lang="he-I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תוכנית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שנשלחה לאישור ונמצאת כרגע בשלב הדיוקים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796947095"/>
                  </a:ext>
                </a:extLst>
              </a:tr>
              <a:tr h="1259181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שיפור יכולת ההתמודדות עם אתגרי ההורות בשנים הראשונות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שילוב ממוקד של תכנים העוסקים בגורמי סיכון (בטיחות, בריאות) ובחשיבות אינטראקציות בתכניות העבודה הכלליות בזירת ההורים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בתהליך</a:t>
                      </a:r>
                    </a:p>
                    <a:p>
                      <a:pPr rtl="1"/>
                      <a:endParaRPr lang="he-IL" sz="1400" b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rtl="1"/>
                      <a:endParaRPr lang="he-IL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תוכנית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לליווי הורים נמצאת בבנייה משותפת של מוחית הינקות ומנהלת </a:t>
                      </a:r>
                      <a:r>
                        <a:rPr lang="he-I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המג"ר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73772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3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2775" y="327306"/>
            <a:ext cx="41864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2562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זירת נשות/אנשי מקצוע</a:t>
            </a:r>
            <a:endParaRPr lang="he-IL" sz="2800" dirty="0">
              <a:solidFill>
                <a:srgbClr val="777777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523994"/>
              </p:ext>
            </p:extLst>
          </p:nvPr>
        </p:nvGraphicFramePr>
        <p:xfrm>
          <a:off x="723331" y="1014302"/>
          <a:ext cx="10194877" cy="44925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79343">
                  <a:extLst>
                    <a:ext uri="{9D8B030D-6E8A-4147-A177-3AD203B41FA5}">
                      <a16:colId xmlns:a16="http://schemas.microsoft.com/office/drawing/2014/main" xmlns="" val="395726566"/>
                    </a:ext>
                  </a:extLst>
                </a:gridCol>
                <a:gridCol w="2679343"/>
                <a:gridCol w="1671495">
                  <a:extLst>
                    <a:ext uri="{9D8B030D-6E8A-4147-A177-3AD203B41FA5}">
                      <a16:colId xmlns:a16="http://schemas.microsoft.com/office/drawing/2014/main" xmlns="" val="2292364255"/>
                    </a:ext>
                  </a:extLst>
                </a:gridCol>
                <a:gridCol w="3164696">
                  <a:extLst>
                    <a:ext uri="{9D8B030D-6E8A-4147-A177-3AD203B41FA5}">
                      <a16:colId xmlns:a16="http://schemas.microsoft.com/office/drawing/2014/main" xmlns="" val="1363241455"/>
                    </a:ext>
                  </a:extLst>
                </a:gridCol>
              </a:tblGrid>
              <a:tr h="620493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יעדי שנה א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תפוקות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סטטוס ביצוע (*)</a:t>
                      </a:r>
                    </a:p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הערות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8251127"/>
                  </a:ext>
                </a:extLst>
              </a:tr>
              <a:tr h="1400339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הגברת יכולת הזיהוי של ילדים המתקשים בתפקודם ושיפור יכולת ההתמודדות עם קשיים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הכשרות לאנשי/נשות מקצוע בנושא חסמים משמעותיים להתפתחות מיטבית ובנושא רצף הטיפול וחלוקת סמכויות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בביצוע</a:t>
                      </a:r>
                      <a:r>
                        <a:rPr lang="he-IL" sz="1400" b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ותכנון להמשך</a:t>
                      </a:r>
                      <a:endParaRPr lang="he-IL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בדיון בוועדת גיל רך נקבעו תכני ההכשרות על סמך המתווה. התקבלו הסכמות לגבי השתתפות, ימים ושעות. </a:t>
                      </a:r>
                      <a:r>
                        <a:rPr lang="he-I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התקיים</a:t>
                      </a:r>
                      <a:r>
                        <a:rPr lang="he-I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</a:t>
                      </a:r>
                      <a:r>
                        <a:rPr lang="he-I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מפגש 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פתיחה להכשרה עם ד"ר חוה </a:t>
                      </a:r>
                      <a:r>
                        <a:rPr lang="he-I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גדסי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מעמותת גושן</a:t>
                      </a:r>
                      <a:r>
                        <a:rPr lang="he-I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. השתתפו כעשרים</a:t>
                      </a:r>
                      <a:r>
                        <a:rPr lang="he-I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אנשי מקצוע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/>
                      </a:r>
                      <a:b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</a:b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719023904"/>
                  </a:ext>
                </a:extLst>
              </a:tr>
              <a:tr h="2177801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הטמעת גישה מכבדת כלפי הורים מקבלי שירות, הרואה בהם שותפים לתהליכי הטיפול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הכשרות בין-מקצועיות לאנשי/נשות המקצוע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בתכנון</a:t>
                      </a:r>
                      <a:endParaRPr lang="he-IL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תחום התפתחות והורים יונחה ע"י פרופ' נעמה עצבה פורייה</a:t>
                      </a:r>
                      <a:b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</a:b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291087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8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8416" y="313659"/>
            <a:ext cx="1355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2562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תקציב</a:t>
            </a:r>
            <a:endParaRPr lang="he-IL" sz="2800" dirty="0">
              <a:solidFill>
                <a:srgbClr val="777777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008780"/>
              </p:ext>
            </p:extLst>
          </p:nvPr>
        </p:nvGraphicFramePr>
        <p:xfrm>
          <a:off x="668738" y="1000653"/>
          <a:ext cx="10358652" cy="5209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89663">
                  <a:extLst>
                    <a:ext uri="{9D8B030D-6E8A-4147-A177-3AD203B41FA5}">
                      <a16:colId xmlns:a16="http://schemas.microsoft.com/office/drawing/2014/main" xmlns="" val="395726566"/>
                    </a:ext>
                  </a:extLst>
                </a:gridCol>
                <a:gridCol w="2589663">
                  <a:extLst>
                    <a:ext uri="{9D8B030D-6E8A-4147-A177-3AD203B41FA5}">
                      <a16:colId xmlns:a16="http://schemas.microsoft.com/office/drawing/2014/main" xmlns="" val="2292364255"/>
                    </a:ext>
                  </a:extLst>
                </a:gridCol>
                <a:gridCol w="2589663">
                  <a:extLst>
                    <a:ext uri="{9D8B030D-6E8A-4147-A177-3AD203B41FA5}">
                      <a16:colId xmlns:a16="http://schemas.microsoft.com/office/drawing/2014/main" xmlns="" val="1363241455"/>
                    </a:ext>
                  </a:extLst>
                </a:gridCol>
                <a:gridCol w="2589663">
                  <a:extLst>
                    <a:ext uri="{9D8B030D-6E8A-4147-A177-3AD203B41FA5}">
                      <a16:colId xmlns:a16="http://schemas.microsoft.com/office/drawing/2014/main" xmlns="" val="3209613542"/>
                    </a:ext>
                  </a:extLst>
                </a:gridCol>
              </a:tblGrid>
              <a:tr h="86818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זירה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אושר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בוצע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יתרה לשנה ב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8251127"/>
                  </a:ext>
                </a:extLst>
              </a:tr>
              <a:tr h="86818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רשות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10,000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endParaRPr lang="he-IL" sz="2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10,000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19023904"/>
                  </a:ext>
                </a:extLst>
              </a:tr>
              <a:tr h="86818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מסגרות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202,258 </a:t>
                      </a:r>
                      <a:endParaRPr lang="he-IL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t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(מתוכם</a:t>
                      </a:r>
                      <a:r>
                        <a:rPr lang="he-I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89 </a:t>
                      </a:r>
                      <a:r>
                        <a:rPr lang="he-IL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אש"ח</a:t>
                      </a:r>
                      <a:r>
                        <a:rPr lang="he-I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לעבודה עם הורים במעונות)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1,829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200,429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291087054"/>
                  </a:ext>
                </a:extLst>
              </a:tr>
              <a:tr h="86818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הורים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213,710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42,542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171,168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71621676"/>
                  </a:ext>
                </a:extLst>
              </a:tr>
              <a:tr h="86818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נשות/אנשי</a:t>
                      </a:r>
                      <a:r>
                        <a:rPr lang="he-IL" sz="2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מקצוע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60,000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990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59,010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00570326"/>
                  </a:ext>
                </a:extLst>
              </a:tr>
              <a:tr h="868180">
                <a:tc>
                  <a:txBody>
                    <a:bodyPr/>
                    <a:lstStyle/>
                    <a:p>
                      <a:pPr rtl="1"/>
                      <a:r>
                        <a:rPr lang="he-IL" sz="2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סה"כ</a:t>
                      </a:r>
                      <a:endParaRPr lang="he-IL" sz="2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485,440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e-I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45,360</a:t>
                      </a:r>
                      <a:endParaRPr lang="he-I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440,607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76262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1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1E413F8FFD259747935FA183B018FBB1" ma:contentTypeVersion="9" ma:contentTypeDescription="צור מסמך חדש." ma:contentTypeScope="" ma:versionID="772bc5fbf6eff4c18393d52015b8d410">
  <xsd:schema xmlns:xsd="http://www.w3.org/2001/XMLSchema" xmlns:xs="http://www.w3.org/2001/XMLSchema" xmlns:p="http://schemas.microsoft.com/office/2006/metadata/properties" xmlns:ns2="7b666151-437b-4ee0-874d-1f2a824b8fe9" xmlns:ns3="0f1a94be-c190-4a0f-a5ae-227d50b4459b" targetNamespace="http://schemas.microsoft.com/office/2006/metadata/properties" ma:root="true" ma:fieldsID="f6a3d2a60694254bd1582bfef5f3165a" ns2:_="" ns3:_="">
    <xsd:import namespace="7b666151-437b-4ee0-874d-1f2a824b8fe9"/>
    <xsd:import namespace="0f1a94be-c190-4a0f-a5ae-227d50b445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666151-437b-4ee0-874d-1f2a824b8f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a94be-c190-4a0f-a5ae-227d50b4459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F32D9E-FD23-4CD1-97D7-D166FC3C9D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666151-437b-4ee0-874d-1f2a824b8fe9"/>
    <ds:schemaRef ds:uri="0f1a94be-c190-4a0f-a5ae-227d50b445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26BD72-1EF4-47CA-8DF0-49C9BFEEB430}">
  <ds:schemaRefs>
    <ds:schemaRef ds:uri="http://purl.org/dc/terms/"/>
    <ds:schemaRef ds:uri="0f1a94be-c190-4a0f-a5ae-227d50b4459b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b666151-437b-4ee0-874d-1f2a824b8fe9"/>
  </ds:schemaRefs>
</ds:datastoreItem>
</file>

<file path=customXml/itemProps3.xml><?xml version="1.0" encoding="utf-8"?>
<ds:datastoreItem xmlns:ds="http://schemas.openxmlformats.org/officeDocument/2006/customXml" ds:itemID="{599C73E9-8E87-4860-BFFA-B227D95EC9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634</Words>
  <Application>Microsoft Office PowerPoint</Application>
  <PresentationFormat>מסך רחב</PresentationFormat>
  <Paragraphs>127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Guttman Yad-Brush</vt:lpstr>
      <vt:lpstr>Segoe UI</vt:lpstr>
      <vt:lpstr>Segoe UI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Ronit Hargas</dc:creator>
  <cp:lastModifiedBy>user</cp:lastModifiedBy>
  <cp:revision>36</cp:revision>
  <dcterms:created xsi:type="dcterms:W3CDTF">2019-04-07T09:28:15Z</dcterms:created>
  <dcterms:modified xsi:type="dcterms:W3CDTF">2019-09-19T08:40:04Z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0x0101001E413F8FFD259747935FA183B018FBB1</vt:lpwstr>
  </property>
  <property fmtid="{D5CDD505-2E9C-101B-9397-08002B2CF9AE}" pid="3" name="_dlc_DocIdItemGuid">
    <vt:lpwstr>ddb63cf5-2662-4461-b0f5-d337aa7fb2d0</vt:lpwstr>
  </property>
</Properties>
</file>